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85"/>
  </p:notes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5" r:id="rId16"/>
    <p:sldId id="276" r:id="rId17"/>
    <p:sldId id="277" r:id="rId18"/>
    <p:sldId id="278" r:id="rId19"/>
    <p:sldId id="272" r:id="rId20"/>
    <p:sldId id="273" r:id="rId21"/>
    <p:sldId id="274" r:id="rId22"/>
    <p:sldId id="279" r:id="rId23"/>
    <p:sldId id="280" r:id="rId24"/>
    <p:sldId id="285" r:id="rId25"/>
    <p:sldId id="286" r:id="rId26"/>
    <p:sldId id="282" r:id="rId27"/>
    <p:sldId id="281" r:id="rId28"/>
    <p:sldId id="309" r:id="rId29"/>
    <p:sldId id="283" r:id="rId30"/>
    <p:sldId id="284" r:id="rId31"/>
    <p:sldId id="310" r:id="rId32"/>
    <p:sldId id="311" r:id="rId33"/>
    <p:sldId id="312" r:id="rId34"/>
    <p:sldId id="287" r:id="rId35"/>
    <p:sldId id="289" r:id="rId36"/>
    <p:sldId id="290" r:id="rId37"/>
    <p:sldId id="291" r:id="rId38"/>
    <p:sldId id="292" r:id="rId39"/>
    <p:sldId id="293" r:id="rId40"/>
    <p:sldId id="294" r:id="rId41"/>
    <p:sldId id="288" r:id="rId42"/>
    <p:sldId id="295" r:id="rId43"/>
    <p:sldId id="299" r:id="rId44"/>
    <p:sldId id="303" r:id="rId45"/>
    <p:sldId id="302" r:id="rId46"/>
    <p:sldId id="348" r:id="rId47"/>
    <p:sldId id="349" r:id="rId48"/>
    <p:sldId id="300" r:id="rId49"/>
    <p:sldId id="301" r:id="rId50"/>
    <p:sldId id="333" r:id="rId51"/>
    <p:sldId id="331" r:id="rId52"/>
    <p:sldId id="350" r:id="rId53"/>
    <p:sldId id="351" r:id="rId54"/>
    <p:sldId id="313" r:id="rId55"/>
    <p:sldId id="314" r:id="rId56"/>
    <p:sldId id="330" r:id="rId57"/>
    <p:sldId id="315" r:id="rId58"/>
    <p:sldId id="334" r:id="rId59"/>
    <p:sldId id="317" r:id="rId60"/>
    <p:sldId id="316" r:id="rId61"/>
    <p:sldId id="337" r:id="rId62"/>
    <p:sldId id="336" r:id="rId63"/>
    <p:sldId id="335" r:id="rId64"/>
    <p:sldId id="318" r:id="rId65"/>
    <p:sldId id="325" r:id="rId66"/>
    <p:sldId id="319" r:id="rId67"/>
    <p:sldId id="320" r:id="rId68"/>
    <p:sldId id="322" r:id="rId69"/>
    <p:sldId id="321" r:id="rId70"/>
    <p:sldId id="338" r:id="rId71"/>
    <p:sldId id="327" r:id="rId72"/>
    <p:sldId id="328" r:id="rId73"/>
    <p:sldId id="329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52" r:id="rId84"/>
  </p:sldIdLst>
  <p:sldSz cx="9144000" cy="6858000" type="screen4x3"/>
  <p:notesSz cx="6858000" cy="9144000"/>
  <p:embeddedFontLst>
    <p:embeddedFont>
      <p:font typeface="Rix모던고딕 B" panose="02020603020101020101" pitchFamily="18" charset="-127"/>
      <p:regular r:id="rId86"/>
    </p:embeddedFont>
    <p:embeddedFont>
      <p:font typeface="Rix고딕 M" panose="02020603020101020101" pitchFamily="18" charset="-127"/>
      <p:regular r:id="rId87"/>
    </p:embeddedFont>
    <p:embeddedFont>
      <p:font typeface="MS Gothic" panose="020B0609070205080204" pitchFamily="49" charset="-128"/>
      <p:regular r:id="rId88"/>
    </p:embeddedFont>
    <p:embeddedFont>
      <p:font typeface="맑은 고딕" panose="020B0503020000020004" pitchFamily="50" charset="-127"/>
      <p:regular r:id="rId89"/>
      <p:bold r:id="rId90"/>
    </p:embeddedFont>
    <p:embeddedFont>
      <p:font typeface="Comic Sans MS" panose="030F0702030302020204" pitchFamily="66" charset="0"/>
      <p:regular r:id="rId91"/>
      <p:bold r:id="rId92"/>
    </p:embeddedFont>
    <p:embeddedFont>
      <p:font typeface="Impact" panose="020B0806030902050204" pitchFamily="34" charset="0"/>
      <p:regular r:id="rId9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6CA2204-E22E-428C-A8A6-64D85D24AFFF}">
          <p14:sldIdLst>
            <p14:sldId id="256"/>
            <p14:sldId id="257"/>
            <p14:sldId id="258"/>
            <p14:sldId id="261"/>
            <p14:sldId id="262"/>
            <p14:sldId id="259"/>
            <p14:sldId id="260"/>
            <p14:sldId id="263"/>
            <p14:sldId id="264"/>
            <p14:sldId id="265"/>
            <p14:sldId id="266"/>
          </p14:sldIdLst>
        </p14:section>
        <p14:section name="제목 없는 구역" id="{73233215-4F95-4323-BAFB-85CFFC35C76A}">
          <p14:sldIdLst>
            <p14:sldId id="267"/>
            <p14:sldId id="270"/>
            <p14:sldId id="271"/>
            <p14:sldId id="275"/>
            <p14:sldId id="276"/>
            <p14:sldId id="277"/>
            <p14:sldId id="278"/>
            <p14:sldId id="272"/>
            <p14:sldId id="273"/>
            <p14:sldId id="274"/>
            <p14:sldId id="279"/>
            <p14:sldId id="280"/>
            <p14:sldId id="285"/>
            <p14:sldId id="286"/>
            <p14:sldId id="282"/>
            <p14:sldId id="281"/>
            <p14:sldId id="309"/>
            <p14:sldId id="283"/>
            <p14:sldId id="284"/>
            <p14:sldId id="310"/>
            <p14:sldId id="311"/>
            <p14:sldId id="312"/>
            <p14:sldId id="287"/>
            <p14:sldId id="289"/>
            <p14:sldId id="290"/>
            <p14:sldId id="291"/>
            <p14:sldId id="292"/>
            <p14:sldId id="293"/>
            <p14:sldId id="294"/>
            <p14:sldId id="288"/>
            <p14:sldId id="295"/>
            <p14:sldId id="299"/>
            <p14:sldId id="303"/>
            <p14:sldId id="302"/>
            <p14:sldId id="348"/>
            <p14:sldId id="349"/>
            <p14:sldId id="300"/>
            <p14:sldId id="301"/>
            <p14:sldId id="333"/>
            <p14:sldId id="331"/>
            <p14:sldId id="350"/>
            <p14:sldId id="351"/>
            <p14:sldId id="313"/>
            <p14:sldId id="314"/>
            <p14:sldId id="330"/>
            <p14:sldId id="315"/>
            <p14:sldId id="334"/>
            <p14:sldId id="317"/>
            <p14:sldId id="316"/>
            <p14:sldId id="337"/>
            <p14:sldId id="336"/>
            <p14:sldId id="335"/>
            <p14:sldId id="318"/>
            <p14:sldId id="325"/>
            <p14:sldId id="319"/>
            <p14:sldId id="320"/>
            <p14:sldId id="322"/>
            <p14:sldId id="321"/>
            <p14:sldId id="338"/>
            <p14:sldId id="327"/>
            <p14:sldId id="328"/>
            <p14:sldId id="329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 showGuides="1">
      <p:cViewPr varScale="1">
        <p:scale>
          <a:sx n="161" d="100"/>
          <a:sy n="161" d="100"/>
        </p:scale>
        <p:origin x="1974" y="138"/>
      </p:cViewPr>
      <p:guideLst>
        <p:guide orient="horz" pos="238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8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36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DAB74-6C0D-44B0-B47F-736217CF71A7}" type="datetimeFigureOut">
              <a:rPr lang="ko-KR" altLang="en-US" smtClean="0"/>
              <a:t>2016-12-16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5F0C5-6B90-464D-8A24-B250E12D68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855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5F0C5-6B90-464D-8A24-B250E12D686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8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5F0C5-6B90-464D-8A24-B250E12D686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53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5F0C5-6B90-464D-8A24-B250E12D686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095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>
          <a:xfrm>
            <a:off x="0" y="216106"/>
            <a:ext cx="9144000" cy="6425789"/>
            <a:chOff x="156332" y="398985"/>
            <a:chExt cx="9144000" cy="6425789"/>
          </a:xfrm>
        </p:grpSpPr>
        <p:pic>
          <p:nvPicPr>
            <p:cNvPr id="7" name="그림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332" y="398985"/>
              <a:ext cx="9144000" cy="6425789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 userDrawn="1"/>
          </p:nvSpPr>
          <p:spPr>
            <a:xfrm>
              <a:off x="156332" y="398985"/>
              <a:ext cx="9144000" cy="6425789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406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709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37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958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80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67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40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59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431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881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24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0" y="0"/>
            <a:ext cx="9144000" cy="713822"/>
            <a:chOff x="0" y="0"/>
            <a:chExt cx="9144000" cy="713822"/>
          </a:xfrm>
        </p:grpSpPr>
        <p:sp>
          <p:nvSpPr>
            <p:cNvPr id="9" name="직사각형 8"/>
            <p:cNvSpPr/>
            <p:nvPr userDrawn="1"/>
          </p:nvSpPr>
          <p:spPr>
            <a:xfrm>
              <a:off x="0" y="0"/>
              <a:ext cx="9144000" cy="713822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 userDrawn="1"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68" b="18429"/>
            <a:stretch/>
          </p:blipFill>
          <p:spPr>
            <a:xfrm>
              <a:off x="7903058" y="0"/>
              <a:ext cx="1240942" cy="713822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 userDrawn="1"/>
          </p:nvSpPr>
          <p:spPr>
            <a:xfrm>
              <a:off x="0" y="0"/>
              <a:ext cx="9144000" cy="713822"/>
            </a:xfrm>
            <a:prstGeom prst="rect">
              <a:avLst/>
            </a:prstGeom>
            <a:solidFill>
              <a:srgbClr val="FFFFFF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6701" y="1"/>
            <a:ext cx="7746357" cy="713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942" y="834533"/>
            <a:ext cx="8822117" cy="5430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97650"/>
            <a:ext cx="2214101" cy="260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28 DEC 2016</a:t>
            </a: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6592616"/>
            <a:ext cx="3086100" cy="260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90176"/>
            <a:ext cx="2057400" cy="260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3D36E-6A63-4458-9E60-5950A456C0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4276086" y="6581852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      -</a:t>
            </a:r>
            <a:endParaRPr lang="ko-KR" alt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107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jpe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://en.wikipedia.org/wiki/Life_of_Julius_Caesar" TargetMode="External"/><Relationship Id="rId4" Type="http://schemas.openxmlformats.org/officeDocument/2006/relationships/hyperlink" Target="http://en.wikipedia.org/wiki/Suetoniu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9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1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lice_and_Bob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Primitive_root_modulo_n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4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6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39.jpeg"/><Relationship Id="rId7" Type="http://schemas.microsoft.com/office/2007/relationships/hdphoto" Target="../media/hdphoto1.wd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5.jpeg"/><Relationship Id="rId4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4.wmf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4.bin"/><Relationship Id="rId18" Type="http://schemas.openxmlformats.org/officeDocument/2006/relationships/oleObject" Target="../embeddings/oleObject17.bin"/><Relationship Id="rId26" Type="http://schemas.openxmlformats.org/officeDocument/2006/relationships/oleObject" Target="../embeddings/oleObject25.bin"/><Relationship Id="rId21" Type="http://schemas.openxmlformats.org/officeDocument/2006/relationships/oleObject" Target="../embeddings/oleObject20.bin"/><Relationship Id="rId34" Type="http://schemas.openxmlformats.org/officeDocument/2006/relationships/oleObject" Target="../embeddings/oleObject33.bin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50.wmf"/><Relationship Id="rId25" Type="http://schemas.openxmlformats.org/officeDocument/2006/relationships/oleObject" Target="../embeddings/oleObject24.bin"/><Relationship Id="rId3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6.bin"/><Relationship Id="rId20" Type="http://schemas.openxmlformats.org/officeDocument/2006/relationships/oleObject" Target="../embeddings/oleObject19.bin"/><Relationship Id="rId29" Type="http://schemas.openxmlformats.org/officeDocument/2006/relationships/oleObject" Target="../embeddings/oleObject28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48.wmf"/><Relationship Id="rId24" Type="http://schemas.openxmlformats.org/officeDocument/2006/relationships/oleObject" Target="../embeddings/oleObject23.bin"/><Relationship Id="rId32" Type="http://schemas.openxmlformats.org/officeDocument/2006/relationships/oleObject" Target="../embeddings/oleObject31.bin"/><Relationship Id="rId37" Type="http://schemas.openxmlformats.org/officeDocument/2006/relationships/oleObject" Target="../embeddings/oleObject36.bin"/><Relationship Id="rId5" Type="http://schemas.openxmlformats.org/officeDocument/2006/relationships/image" Target="../media/image36.wmf"/><Relationship Id="rId15" Type="http://schemas.openxmlformats.org/officeDocument/2006/relationships/oleObject" Target="../embeddings/oleObject15.bin"/><Relationship Id="rId23" Type="http://schemas.openxmlformats.org/officeDocument/2006/relationships/oleObject" Target="../embeddings/oleObject22.bin"/><Relationship Id="rId28" Type="http://schemas.openxmlformats.org/officeDocument/2006/relationships/oleObject" Target="../embeddings/oleObject27.bin"/><Relationship Id="rId36" Type="http://schemas.openxmlformats.org/officeDocument/2006/relationships/oleObject" Target="../embeddings/oleObject35.bin"/><Relationship Id="rId10" Type="http://schemas.openxmlformats.org/officeDocument/2006/relationships/oleObject" Target="../embeddings/oleObject12.bin"/><Relationship Id="rId19" Type="http://schemas.openxmlformats.org/officeDocument/2006/relationships/oleObject" Target="../embeddings/oleObject18.bin"/><Relationship Id="rId31" Type="http://schemas.openxmlformats.org/officeDocument/2006/relationships/oleObject" Target="../embeddings/oleObject30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47.wmf"/><Relationship Id="rId14" Type="http://schemas.openxmlformats.org/officeDocument/2006/relationships/image" Target="../media/image49.wmf"/><Relationship Id="rId22" Type="http://schemas.openxmlformats.org/officeDocument/2006/relationships/oleObject" Target="../embeddings/oleObject21.bin"/><Relationship Id="rId27" Type="http://schemas.openxmlformats.org/officeDocument/2006/relationships/oleObject" Target="../embeddings/oleObject26.bin"/><Relationship Id="rId30" Type="http://schemas.openxmlformats.org/officeDocument/2006/relationships/oleObject" Target="../embeddings/oleObject29.bin"/><Relationship Id="rId35" Type="http://schemas.openxmlformats.org/officeDocument/2006/relationships/oleObject" Target="../embeddings/oleObject34.bin"/><Relationship Id="rId8" Type="http://schemas.openxmlformats.org/officeDocument/2006/relationships/oleObject" Target="../embeddings/oleObject11.bin"/><Relationship Id="rId3" Type="http://schemas.openxmlformats.org/officeDocument/2006/relationships/audio" Target="../media/audio1.wav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보안 기술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2016. 12. 28</a:t>
            </a:r>
          </a:p>
          <a:p>
            <a:endParaRPr lang="en-US" altLang="ko-KR" dirty="0"/>
          </a:p>
          <a:p>
            <a:r>
              <a:rPr lang="en-US" altLang="ko-KR" dirty="0" err="1" smtClean="0"/>
              <a:t>Jonghu</a:t>
            </a:r>
            <a:r>
              <a:rPr lang="en-US" altLang="ko-KR" dirty="0" smtClean="0"/>
              <a:t> Lee</a:t>
            </a:r>
          </a:p>
        </p:txBody>
      </p:sp>
    </p:spTree>
    <p:extLst>
      <p:ext uri="{BB962C8B-B14F-4D97-AF65-F5344CB8AC3E}">
        <p14:creationId xmlns:p14="http://schemas.microsoft.com/office/powerpoint/2010/main" val="3634092211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보안의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32197" y="1708555"/>
            <a:ext cx="8114804" cy="1279567"/>
            <a:chOff x="510639" y="3341422"/>
            <a:chExt cx="8114804" cy="1279567"/>
          </a:xfrm>
        </p:grpSpPr>
        <p:grpSp>
          <p:nvGrpSpPr>
            <p:cNvPr id="6" name="그룹 5"/>
            <p:cNvGrpSpPr/>
            <p:nvPr/>
          </p:nvGrpSpPr>
          <p:grpSpPr>
            <a:xfrm>
              <a:off x="510639" y="3341422"/>
              <a:ext cx="979713" cy="1279567"/>
              <a:chOff x="1229097" y="2149433"/>
              <a:chExt cx="979713" cy="1279567"/>
            </a:xfrm>
          </p:grpSpPr>
          <p:sp>
            <p:nvSpPr>
              <p:cNvPr id="11" name="양쪽 모서리가 둥근 사각형 10"/>
              <p:cNvSpPr/>
              <p:nvPr/>
            </p:nvSpPr>
            <p:spPr>
              <a:xfrm>
                <a:off x="1229097" y="2781795"/>
                <a:ext cx="979713" cy="647205"/>
              </a:xfrm>
              <a:prstGeom prst="round2Same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1430977" y="2149433"/>
                <a:ext cx="575953" cy="57595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7645730" y="3341422"/>
              <a:ext cx="979713" cy="1279567"/>
              <a:chOff x="1229097" y="2149433"/>
              <a:chExt cx="979713" cy="1279567"/>
            </a:xfrm>
          </p:grpSpPr>
          <p:sp>
            <p:nvSpPr>
              <p:cNvPr id="9" name="양쪽 모서리가 둥근 사각형 8"/>
              <p:cNvSpPr/>
              <p:nvPr/>
            </p:nvSpPr>
            <p:spPr>
              <a:xfrm>
                <a:off x="1229097" y="2781795"/>
                <a:ext cx="979713" cy="647205"/>
              </a:xfrm>
              <a:prstGeom prst="round2Same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430977" y="2149433"/>
                <a:ext cx="575953" cy="57595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" name="직선 화살표 연결선 7"/>
            <p:cNvCxnSpPr>
              <a:stCxn id="11" idx="0"/>
              <a:endCxn id="9" idx="2"/>
            </p:cNvCxnSpPr>
            <p:nvPr/>
          </p:nvCxnSpPr>
          <p:spPr>
            <a:xfrm>
              <a:off x="1490352" y="4297387"/>
              <a:ext cx="6155378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3579734" y="1094038"/>
            <a:ext cx="1819729" cy="1601233"/>
            <a:chOff x="3658176" y="2174698"/>
            <a:chExt cx="1819729" cy="1601233"/>
          </a:xfrm>
        </p:grpSpPr>
        <p:grpSp>
          <p:nvGrpSpPr>
            <p:cNvPr id="14" name="그룹 13"/>
            <p:cNvGrpSpPr/>
            <p:nvPr/>
          </p:nvGrpSpPr>
          <p:grpSpPr>
            <a:xfrm>
              <a:off x="4124532" y="3067222"/>
              <a:ext cx="894935" cy="708709"/>
              <a:chOff x="2444608" y="2080806"/>
              <a:chExt cx="894935" cy="708709"/>
            </a:xfrm>
          </p:grpSpPr>
          <p:sp>
            <p:nvSpPr>
              <p:cNvPr id="16" name="Letter"/>
              <p:cNvSpPr>
                <a:spLocks noEditPoints="1" noChangeArrowheads="1"/>
              </p:cNvSpPr>
              <p:nvPr/>
            </p:nvSpPr>
            <p:spPr bwMode="auto">
              <a:xfrm>
                <a:off x="2444608" y="2210932"/>
                <a:ext cx="894935" cy="448456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j-lt"/>
                </a:endParaRPr>
              </a:p>
            </p:txBody>
          </p:sp>
          <p:pic>
            <p:nvPicPr>
              <p:cNvPr id="17" name="Picture 2" descr="Padlock, Lock, Locked, Admin, Protected, Secure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2636" y="2080806"/>
                <a:ext cx="658878" cy="7087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3658176" y="2174698"/>
              <a:ext cx="181972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rgbClr val="FF0000"/>
                  </a:solidFill>
                </a:rPr>
                <a:t>C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onfidentiality</a:t>
              </a:r>
            </a:p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기밀성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508081" y="2813409"/>
            <a:ext cx="1828449" cy="1655846"/>
            <a:chOff x="3586523" y="3894069"/>
            <a:chExt cx="1828449" cy="165584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67" t="26792" r="11130" b="25878"/>
            <a:stretch/>
          </p:blipFill>
          <p:spPr>
            <a:xfrm>
              <a:off x="4001834" y="3894069"/>
              <a:ext cx="1132411" cy="100174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586523" y="4688141"/>
              <a:ext cx="182844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rgbClr val="FF0000"/>
                  </a:solidFill>
                </a:rPr>
                <a:t>A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uthentication</a:t>
              </a:r>
            </a:p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인증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354339" y="3010103"/>
            <a:ext cx="1168910" cy="1121910"/>
            <a:chOff x="4193385" y="4439881"/>
            <a:chExt cx="1168910" cy="1121910"/>
          </a:xfrm>
        </p:grpSpPr>
        <p:grpSp>
          <p:nvGrpSpPr>
            <p:cNvPr id="22" name="그룹 21"/>
            <p:cNvGrpSpPr/>
            <p:nvPr/>
          </p:nvGrpSpPr>
          <p:grpSpPr>
            <a:xfrm>
              <a:off x="4453970" y="4439881"/>
              <a:ext cx="894935" cy="520271"/>
              <a:chOff x="4124532" y="3818975"/>
              <a:chExt cx="894935" cy="520271"/>
            </a:xfrm>
          </p:grpSpPr>
          <p:sp>
            <p:nvSpPr>
              <p:cNvPr id="24" name="Letter"/>
              <p:cNvSpPr>
                <a:spLocks noEditPoints="1" noChangeArrowheads="1"/>
              </p:cNvSpPr>
              <p:nvPr/>
            </p:nvSpPr>
            <p:spPr bwMode="auto">
              <a:xfrm>
                <a:off x="4124532" y="3864713"/>
                <a:ext cx="894935" cy="448456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j-lt"/>
                </a:endParaRPr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CFEE8"/>
                  </a:clrFrom>
                  <a:clrTo>
                    <a:srgbClr val="FCFEE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2731" y="3818975"/>
                <a:ext cx="520271" cy="520271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4193385" y="4700017"/>
              <a:ext cx="116891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rgbClr val="FF0000"/>
                  </a:solidFill>
                </a:rPr>
                <a:t>I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ntegrity</a:t>
              </a:r>
            </a:p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무결성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46739" y="3044531"/>
            <a:ext cx="9237479" cy="3039517"/>
            <a:chOff x="-46739" y="3044531"/>
            <a:chExt cx="9237479" cy="3039517"/>
          </a:xfrm>
        </p:grpSpPr>
        <p:pic>
          <p:nvPicPr>
            <p:cNvPr id="26" name="Picture 3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271" y="3044531"/>
              <a:ext cx="905563" cy="13530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-46739" y="4335336"/>
              <a:ext cx="19375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Non-repudiation</a:t>
              </a:r>
            </a:p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((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송신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부인봉쇄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8" name="Picture 3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9168" y="4146912"/>
              <a:ext cx="905563" cy="13530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7253158" y="5437717"/>
              <a:ext cx="19375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Non-repudiation</a:t>
              </a:r>
            </a:p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((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수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신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부인봉쇄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바닥글 개체 틀 2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31" name="날짜 개체 틀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817820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기초 암호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" name="Picture 2" descr="http://upload.wikimedia.org/wikipedia/commons/thumb/2/26/Gaius_Julius_Caesar_%28100-44_BC%29.JPG/220px-Gaius_Julius_Caesar_%28100-44_BC%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873" y="1071524"/>
            <a:ext cx="3135247" cy="5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3880" y="954888"/>
            <a:ext cx="5097214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i="1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he had anything confidential to say, he wrote it in cipher, that is, by so changing the order of the letters of the alphabet, that not a word could be made </a:t>
            </a:r>
            <a:r>
              <a:rPr lang="en-US" altLang="ko-KR" i="1" dirty="0" smtClean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out.</a:t>
            </a:r>
          </a:p>
          <a:p>
            <a:pPr algn="r"/>
            <a:r>
              <a:rPr lang="en-US" altLang="ko-KR" i="1" dirty="0" smtClean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ko-KR" i="1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anyone wishes to decipher these, and get at their meaning, he must substitute the fourth letter of the alphabet, namely D, for A, and so with the others.</a:t>
            </a:r>
          </a:p>
          <a:p>
            <a:pPr algn="r"/>
            <a:r>
              <a:rPr lang="en-US" altLang="ko-KR" i="1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ko-KR" i="1" dirty="0">
                <a:solidFill>
                  <a:srgbClr val="0B008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 tooltip="Suetonius"/>
              </a:rPr>
              <a:t>Suetonius</a:t>
            </a:r>
            <a:r>
              <a:rPr lang="en-US" altLang="ko-KR" i="1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ko-KR" i="1" dirty="0">
                <a:solidFill>
                  <a:srgbClr val="0B008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 tooltip="Life of Julius Caesar"/>
              </a:rPr>
              <a:t>Life of Julius Caesar</a:t>
            </a:r>
            <a:r>
              <a:rPr lang="en-US" altLang="ko-KR" i="1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ko-KR" b="0" i="1" dirty="0">
              <a:solidFill>
                <a:srgbClr val="25252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4" descr="Caesar cipher left shift of 3.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38" y="3385492"/>
            <a:ext cx="4881101" cy="205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6"/>
          <p:cNvSpPr txBox="1"/>
          <p:nvPr/>
        </p:nvSpPr>
        <p:spPr>
          <a:xfrm>
            <a:off x="512394" y="5551599"/>
            <a:ext cx="4946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LOVE 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 panose="05000000000000000000" pitchFamily="2" charset="2"/>
              </a:rPr>
              <a:t>(Shift Left 3) ILSB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59557" y="6027476"/>
            <a:ext cx="4285860" cy="287148"/>
            <a:chOff x="1237306" y="6111046"/>
            <a:chExt cx="4285860" cy="287148"/>
          </a:xfrm>
        </p:grpSpPr>
        <p:sp>
          <p:nvSpPr>
            <p:cNvPr id="12" name="TextBox 8"/>
            <p:cNvSpPr txBox="1"/>
            <p:nvPr/>
          </p:nvSpPr>
          <p:spPr>
            <a:xfrm>
              <a:off x="1237306" y="6111046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평문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3" name="TextBox 11"/>
            <p:cNvSpPr txBox="1"/>
            <p:nvPr/>
          </p:nvSpPr>
          <p:spPr>
            <a:xfrm>
              <a:off x="4905689" y="6121195"/>
              <a:ext cx="6174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암호문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74121" y="6111046"/>
              <a:ext cx="10935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암호 알고리즘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62254" y="6121195"/>
              <a:ext cx="6174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암호키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018015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관용 암호 알고리즘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17388" y="1096172"/>
            <a:ext cx="8154115" cy="2596200"/>
            <a:chOff x="917388" y="3322805"/>
            <a:chExt cx="8154115" cy="25962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4" t="73759" r="79787" b="4775"/>
            <a:stretch/>
          </p:blipFill>
          <p:spPr>
            <a:xfrm>
              <a:off x="933244" y="3338220"/>
              <a:ext cx="685048" cy="89887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98" t="2553" r="5839" b="77683"/>
            <a:stretch/>
          </p:blipFill>
          <p:spPr>
            <a:xfrm>
              <a:off x="7541565" y="3322805"/>
              <a:ext cx="685048" cy="9297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2295116" y="3547710"/>
              <a:ext cx="1387813" cy="47989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+mn-ea"/>
                  <a:cs typeface="Courier New" panose="02070309020205020404" pitchFamily="49" charset="0"/>
                </a:rPr>
                <a:t>C=</a:t>
              </a:r>
              <a:r>
                <a:rPr lang="en-US" altLang="ko-KR" sz="1600" dirty="0" err="1" smtClean="0">
                  <a:latin typeface="+mn-ea"/>
                  <a:cs typeface="Courier New" panose="02070309020205020404" pitchFamily="49" charset="0"/>
                </a:rPr>
                <a:t>E</a:t>
              </a:r>
              <a:r>
                <a:rPr lang="en-US" altLang="ko-KR" sz="1600" baseline="-25000" dirty="0" err="1" smtClean="0">
                  <a:latin typeface="+mn-ea"/>
                  <a:cs typeface="Courier New" panose="02070309020205020404" pitchFamily="49" charset="0"/>
                </a:rPr>
                <a:t>Ke</a:t>
              </a:r>
              <a:r>
                <a:rPr lang="en-US" altLang="ko-KR" sz="1600" dirty="0" smtClean="0">
                  <a:latin typeface="+mn-ea"/>
                  <a:cs typeface="Courier New" panose="02070309020205020404" pitchFamily="49" charset="0"/>
                </a:rPr>
                <a:t>[M]</a:t>
              </a:r>
              <a:endParaRPr lang="ko-KR" altLang="en-US" sz="1600" dirty="0">
                <a:latin typeface="+mn-ea"/>
                <a:cs typeface="Courier New" panose="02070309020205020404" pitchFamily="49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476928" y="3547710"/>
              <a:ext cx="1387813" cy="47989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 smtClean="0">
                  <a:latin typeface="+mn-ea"/>
                  <a:cs typeface="Courier New" panose="02070309020205020404" pitchFamily="49" charset="0"/>
                </a:rPr>
                <a:t>D</a:t>
              </a:r>
              <a:r>
                <a:rPr lang="en-US" altLang="ko-KR" sz="1600" baseline="-25000" dirty="0" err="1" smtClean="0">
                  <a:latin typeface="+mn-ea"/>
                  <a:cs typeface="Courier New" panose="02070309020205020404" pitchFamily="49" charset="0"/>
                </a:rPr>
                <a:t>Kd</a:t>
              </a:r>
              <a:r>
                <a:rPr lang="en-US" altLang="ko-KR" sz="1600" dirty="0" smtClean="0">
                  <a:latin typeface="+mn-ea"/>
                  <a:cs typeface="Courier New" panose="02070309020205020404" pitchFamily="49" charset="0"/>
                </a:rPr>
                <a:t>[C] = M</a:t>
              </a:r>
              <a:endParaRPr lang="ko-KR" altLang="en-US" sz="1600" dirty="0">
                <a:latin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9" name="직선 화살표 연결선 8"/>
            <p:cNvCxnSpPr>
              <a:stCxn id="5" idx="3"/>
              <a:endCxn id="7" idx="1"/>
            </p:cNvCxnSpPr>
            <p:nvPr/>
          </p:nvCxnSpPr>
          <p:spPr>
            <a:xfrm flipV="1">
              <a:off x="1618292" y="3787659"/>
              <a:ext cx="676824" cy="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>
              <a:stCxn id="7" idx="3"/>
              <a:endCxn id="8" idx="1"/>
            </p:cNvCxnSpPr>
            <p:nvPr/>
          </p:nvCxnSpPr>
          <p:spPr>
            <a:xfrm>
              <a:off x="3682929" y="3787659"/>
              <a:ext cx="1793999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>
              <a:stCxn id="8" idx="3"/>
              <a:endCxn id="6" idx="1"/>
            </p:cNvCxnSpPr>
            <p:nvPr/>
          </p:nvCxnSpPr>
          <p:spPr>
            <a:xfrm>
              <a:off x="6864741" y="3787659"/>
              <a:ext cx="676824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748049" y="3505077"/>
              <a:ext cx="364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+mn-ea"/>
                  <a:cs typeface="Courier New" panose="02070309020205020404" pitchFamily="49" charset="0"/>
                </a:rPr>
                <a:t>M</a:t>
              </a:r>
              <a:endParaRPr lang="ko-KR" altLang="en-US" sz="1600" dirty="0">
                <a:latin typeface="+mn-ea"/>
                <a:cs typeface="Courier New" panose="02070309020205020404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09849" y="3505077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+mn-ea"/>
                  <a:cs typeface="Courier New" panose="02070309020205020404" pitchFamily="49" charset="0"/>
                </a:rPr>
                <a:t>C</a:t>
              </a:r>
              <a:endParaRPr lang="ko-KR" altLang="en-US" sz="1600" dirty="0">
                <a:latin typeface="+mn-ea"/>
                <a:cs typeface="Courier New" panose="02070309020205020404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71649" y="3505077"/>
              <a:ext cx="364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+mn-ea"/>
                  <a:cs typeface="Courier New" panose="02070309020205020404" pitchFamily="49" charset="0"/>
                </a:rPr>
                <a:t>M</a:t>
              </a:r>
              <a:endParaRPr lang="ko-KR" altLang="en-US" sz="1600" dirty="0">
                <a:latin typeface="+mn-ea"/>
                <a:cs typeface="Courier New" panose="02070309020205020404" pitchFamily="49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7388" y="4237099"/>
              <a:ext cx="210160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n-ea"/>
                  <a:cs typeface="Courier New" panose="02070309020205020404" pitchFamily="49" charset="0"/>
                </a:rPr>
                <a:t>M</a:t>
              </a:r>
              <a:r>
                <a:rPr lang="en-US" altLang="ko-KR" sz="1600" dirty="0" smtClean="0">
                  <a:latin typeface="+mn-ea"/>
                  <a:cs typeface="Courier New" panose="02070309020205020404" pitchFamily="49" charset="0"/>
                </a:rPr>
                <a:t>: </a:t>
              </a:r>
              <a:r>
                <a:rPr lang="ko-KR" altLang="en-US" sz="1600" dirty="0" err="1" smtClean="0">
                  <a:latin typeface="+mn-ea"/>
                  <a:cs typeface="Courier New" panose="02070309020205020404" pitchFamily="49" charset="0"/>
                </a:rPr>
                <a:t>평문</a:t>
              </a:r>
              <a:r>
                <a:rPr lang="en-US" altLang="ko-KR" sz="1600" dirty="0" smtClean="0">
                  <a:latin typeface="+mn-ea"/>
                  <a:cs typeface="Courier New" panose="02070309020205020404" pitchFamily="49" charset="0"/>
                </a:rPr>
                <a:t>(plain text)</a:t>
              </a:r>
            </a:p>
            <a:p>
              <a:r>
                <a:rPr lang="en-US" altLang="ko-KR" sz="1600" dirty="0" smtClean="0">
                  <a:latin typeface="+mn-ea"/>
                  <a:cs typeface="Courier New" panose="02070309020205020404" pitchFamily="49" charset="0"/>
                </a:rPr>
                <a:t>E: </a:t>
              </a:r>
              <a:r>
                <a:rPr lang="ko-KR" altLang="en-US" sz="1600" dirty="0" smtClean="0">
                  <a:latin typeface="+mn-ea"/>
                  <a:cs typeface="Courier New" panose="02070309020205020404" pitchFamily="49" charset="0"/>
                </a:rPr>
                <a:t>암호화 알고리즘</a:t>
              </a:r>
              <a:endParaRPr lang="en-US" altLang="ko-KR" sz="1600" dirty="0" smtClean="0">
                <a:latin typeface="+mn-ea"/>
                <a:cs typeface="Courier New" panose="02070309020205020404" pitchFamily="49" charset="0"/>
              </a:endParaRPr>
            </a:p>
            <a:p>
              <a:r>
                <a:rPr lang="en-US" altLang="ko-KR" sz="1600" dirty="0" smtClean="0">
                  <a:latin typeface="+mn-ea"/>
                  <a:cs typeface="Courier New" panose="02070309020205020404" pitchFamily="49" charset="0"/>
                </a:rPr>
                <a:t>C: </a:t>
              </a:r>
              <a:r>
                <a:rPr lang="ko-KR" altLang="en-US" sz="1600" dirty="0" smtClean="0">
                  <a:latin typeface="+mn-ea"/>
                  <a:cs typeface="Courier New" panose="02070309020205020404" pitchFamily="49" charset="0"/>
                </a:rPr>
                <a:t>암호문</a:t>
              </a:r>
              <a:r>
                <a:rPr lang="en-US" altLang="ko-KR" sz="1600" dirty="0" smtClean="0">
                  <a:latin typeface="+mn-ea"/>
                  <a:cs typeface="Courier New" panose="02070309020205020404" pitchFamily="49" charset="0"/>
                </a:rPr>
                <a:t>(cipher text)</a:t>
              </a:r>
            </a:p>
            <a:p>
              <a:r>
                <a:rPr lang="en-US" altLang="ko-KR" sz="1600" dirty="0" err="1" smtClean="0">
                  <a:latin typeface="+mn-ea"/>
                  <a:cs typeface="Courier New" panose="02070309020205020404" pitchFamily="49" charset="0"/>
                </a:rPr>
                <a:t>Ke</a:t>
              </a:r>
              <a:r>
                <a:rPr lang="en-US" altLang="ko-KR" sz="1600" dirty="0" smtClean="0">
                  <a:latin typeface="+mn-ea"/>
                  <a:cs typeface="Courier New" panose="02070309020205020404" pitchFamily="49" charset="0"/>
                </a:rPr>
                <a:t>: </a:t>
              </a:r>
              <a:r>
                <a:rPr lang="ko-KR" altLang="en-US" sz="1600" dirty="0" smtClean="0">
                  <a:latin typeface="+mn-ea"/>
                  <a:cs typeface="Courier New" panose="02070309020205020404" pitchFamily="49" charset="0"/>
                </a:rPr>
                <a:t>암호화 키</a:t>
              </a:r>
              <a:endParaRPr lang="ko-KR" altLang="en-US" sz="1600" dirty="0">
                <a:latin typeface="+mn-ea"/>
                <a:cs typeface="Courier New" panose="02070309020205020404" pitchFamily="49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70834" y="4320634"/>
              <a:ext cx="1789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+mn-ea"/>
                  <a:cs typeface="Courier New" panose="02070309020205020404" pitchFamily="49" charset="0"/>
                </a:rPr>
                <a:t>D: </a:t>
              </a:r>
              <a:r>
                <a:rPr lang="ko-KR" altLang="en-US" sz="1600" dirty="0" err="1" smtClean="0">
                  <a:latin typeface="+mn-ea"/>
                  <a:cs typeface="Courier New" panose="02070309020205020404" pitchFamily="49" charset="0"/>
                </a:rPr>
                <a:t>복호화</a:t>
              </a:r>
              <a:r>
                <a:rPr lang="ko-KR" altLang="en-US" sz="1600" dirty="0" smtClean="0">
                  <a:latin typeface="+mn-ea"/>
                  <a:cs typeface="Courier New" panose="02070309020205020404" pitchFamily="49" charset="0"/>
                </a:rPr>
                <a:t> 알고리즘</a:t>
              </a:r>
              <a:endParaRPr lang="en-US" altLang="ko-KR" sz="1600" dirty="0" smtClean="0">
                <a:latin typeface="+mn-ea"/>
                <a:cs typeface="Courier New" panose="02070309020205020404" pitchFamily="49" charset="0"/>
              </a:endParaRPr>
            </a:p>
            <a:p>
              <a:r>
                <a:rPr lang="en-US" altLang="ko-KR" sz="1600" dirty="0" err="1" smtClean="0">
                  <a:latin typeface="+mn-ea"/>
                  <a:cs typeface="Courier New" panose="02070309020205020404" pitchFamily="49" charset="0"/>
                </a:rPr>
                <a:t>Kd</a:t>
              </a:r>
              <a:r>
                <a:rPr lang="en-US" altLang="ko-KR" sz="1600" dirty="0" smtClean="0">
                  <a:latin typeface="+mn-ea"/>
                  <a:cs typeface="Courier New" panose="02070309020205020404" pitchFamily="49" charset="0"/>
                </a:rPr>
                <a:t>: </a:t>
              </a:r>
              <a:r>
                <a:rPr lang="ko-KR" altLang="en-US" sz="1600" dirty="0" err="1" smtClean="0">
                  <a:latin typeface="+mn-ea"/>
                  <a:cs typeface="Courier New" panose="02070309020205020404" pitchFamily="49" charset="0"/>
                </a:rPr>
                <a:t>복호화</a:t>
              </a:r>
              <a:r>
                <a:rPr lang="ko-KR" altLang="en-US" sz="1600" dirty="0" smtClean="0">
                  <a:latin typeface="+mn-ea"/>
                  <a:cs typeface="Courier New" panose="02070309020205020404" pitchFamily="49" charset="0"/>
                </a:rPr>
                <a:t> 키</a:t>
              </a:r>
              <a:endParaRPr lang="ko-KR" altLang="en-US" sz="1600" dirty="0">
                <a:latin typeface="+mn-ea"/>
                <a:cs typeface="Courier New" panose="02070309020205020404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30732" y="5211119"/>
              <a:ext cx="20553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err="1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+mn-ea"/>
                </a:rPr>
                <a:t>Ke</a:t>
              </a:r>
              <a:r>
                <a:rPr lang="en-US" altLang="ko-KR" sz="40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+mn-ea"/>
                </a:rPr>
                <a:t> = </a:t>
              </a:r>
              <a:r>
                <a:rPr lang="en-US" altLang="ko-KR" sz="4000" b="1" dirty="0" err="1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+mn-ea"/>
                </a:rPr>
                <a:t>Kd</a:t>
              </a:r>
              <a:endPara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ea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2166106" y="4236410"/>
              <a:ext cx="6905397" cy="1075721"/>
              <a:chOff x="2166106" y="4242348"/>
              <a:chExt cx="6905397" cy="107572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2668206" y="4242348"/>
                <a:ext cx="733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0070C0"/>
                    </a:solidFill>
                  </a:rPr>
                  <a:t>LOVE</a:t>
                </a:r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668206" y="4482985"/>
                <a:ext cx="1081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0070C0"/>
                    </a:solidFill>
                  </a:rPr>
                  <a:t>Shift left</a:t>
                </a:r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957849" y="4716994"/>
                <a:ext cx="6655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0070C0"/>
                    </a:solidFill>
                  </a:rPr>
                  <a:t>ILSB</a:t>
                </a:r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166106" y="4948737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0070C0"/>
                    </a:solidFill>
                  </a:rPr>
                  <a:t>3</a:t>
                </a:r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35267" y="4298319"/>
                <a:ext cx="1236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0070C0"/>
                    </a:solidFill>
                  </a:rPr>
                  <a:t>Shift right</a:t>
                </a:r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435851" y="4552979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0070C0"/>
                    </a:solidFill>
                  </a:rPr>
                  <a:t>3</a:t>
                </a:r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p:grpSp>
      </p:grpSp>
      <p:sp>
        <p:nvSpPr>
          <p:cNvPr id="26" name="TextBox 4"/>
          <p:cNvSpPr txBox="1"/>
          <p:nvPr/>
        </p:nvSpPr>
        <p:spPr>
          <a:xfrm>
            <a:off x="1308735" y="4113199"/>
            <a:ext cx="65265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Conventional Cryptography</a:t>
            </a:r>
          </a:p>
          <a:p>
            <a:pPr algn="ctr"/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Symmetric Cryptography</a:t>
            </a:r>
          </a:p>
          <a:p>
            <a:pPr algn="ctr"/>
            <a:r>
              <a:rPr lang="en-US" altLang="ko-KR" sz="4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One-key Cryptography</a:t>
            </a:r>
            <a:endParaRPr lang="ko-KR" altLang="en-US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5" name="바닥글 개체 틀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27" name="날짜 개체 틀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190215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관용 암호의 운용 </a:t>
            </a:r>
            <a:r>
              <a:rPr lang="en-US" altLang="ko-KR" sz="3600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Block Cipher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Text Box 18"/>
          <p:cNvSpPr txBox="1">
            <a:spLocks noChangeArrowheads="1"/>
          </p:cNvSpPr>
          <p:nvPr/>
        </p:nvSpPr>
        <p:spPr bwMode="auto">
          <a:xfrm>
            <a:off x="1731319" y="5291977"/>
            <a:ext cx="56813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ko-KR" altLang="ko-KR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encrypt each plaintext block separately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019300" y="1516902"/>
            <a:ext cx="1295400" cy="53340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bg1"/>
                </a:solidFill>
                <a:latin typeface="+mn-lt"/>
              </a:rPr>
              <a:t>P</a:t>
            </a:r>
            <a:r>
              <a:rPr lang="en-US" altLang="ko-KR" baseline="-25000">
                <a:solidFill>
                  <a:schemeClr val="bg1"/>
                </a:solidFill>
                <a:latin typeface="+mn-lt"/>
              </a:rPr>
              <a:t>1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019300" y="2659902"/>
            <a:ext cx="1295400" cy="5334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bg1"/>
                </a:solidFill>
                <a:latin typeface="+mn-lt"/>
              </a:rPr>
              <a:t>E</a:t>
            </a:r>
            <a:r>
              <a:rPr lang="en-US" altLang="ko-KR" baseline="-25000">
                <a:solidFill>
                  <a:schemeClr val="bg1"/>
                </a:solidFill>
                <a:latin typeface="+mn-lt"/>
              </a:rPr>
              <a:t>k</a:t>
            </a:r>
            <a:endParaRPr lang="en-US" altLang="ko-KR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019300" y="3802902"/>
            <a:ext cx="1295400" cy="533400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bg1"/>
                </a:solidFill>
                <a:latin typeface="+mn-lt"/>
              </a:rPr>
              <a:t>C</a:t>
            </a:r>
            <a:r>
              <a:rPr lang="en-US" altLang="ko-KR" baseline="-25000">
                <a:solidFill>
                  <a:schemeClr val="bg1"/>
                </a:solidFill>
                <a:latin typeface="+mn-lt"/>
              </a:rPr>
              <a:t>1</a:t>
            </a:r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2628900" y="2050302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ko-KR" altLang="en-US">
              <a:latin typeface="+mn-lt"/>
            </a:endParaRPr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628900" y="3193302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ko-KR" altLang="en-US">
              <a:latin typeface="+mn-lt"/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3848100" y="1516902"/>
            <a:ext cx="1295400" cy="53340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bg1"/>
                </a:solidFill>
                <a:latin typeface="+mn-lt"/>
              </a:rPr>
              <a:t>P</a:t>
            </a:r>
            <a:r>
              <a:rPr lang="en-US" altLang="ko-KR" baseline="-25000">
                <a:solidFill>
                  <a:schemeClr val="bg1"/>
                </a:solidFill>
                <a:latin typeface="+mn-lt"/>
              </a:rPr>
              <a:t>2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3848100" y="2659902"/>
            <a:ext cx="1295400" cy="5334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bg1"/>
                </a:solidFill>
                <a:latin typeface="+mn-lt"/>
              </a:rPr>
              <a:t>E</a:t>
            </a:r>
            <a:r>
              <a:rPr lang="en-US" altLang="ko-KR" baseline="-25000">
                <a:solidFill>
                  <a:schemeClr val="bg1"/>
                </a:solidFill>
                <a:latin typeface="+mn-lt"/>
              </a:rPr>
              <a:t>k</a:t>
            </a:r>
            <a:endParaRPr lang="en-US" altLang="ko-KR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3848100" y="3802902"/>
            <a:ext cx="1295400" cy="533400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bg1"/>
                </a:solidFill>
                <a:latin typeface="+mn-lt"/>
              </a:rPr>
              <a:t>C</a:t>
            </a:r>
            <a:r>
              <a:rPr lang="en-US" altLang="ko-KR" baseline="-25000">
                <a:solidFill>
                  <a:schemeClr val="bg1"/>
                </a:solidFill>
                <a:latin typeface="+mn-lt"/>
              </a:rPr>
              <a:t>2</a:t>
            </a:r>
          </a:p>
        </p:txBody>
      </p:sp>
      <p:sp>
        <p:nvSpPr>
          <p:cNvPr id="16" name="Line 11"/>
          <p:cNvSpPr>
            <a:spLocks noChangeShapeType="1"/>
          </p:cNvSpPr>
          <p:nvPr/>
        </p:nvSpPr>
        <p:spPr bwMode="auto">
          <a:xfrm>
            <a:off x="4457700" y="2050302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ko-KR" altLang="en-US">
              <a:latin typeface="+mn-lt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4457700" y="3193302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ko-KR" altLang="en-US">
              <a:latin typeface="+mn-lt"/>
            </a:endParaRP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5829300" y="1516902"/>
            <a:ext cx="1295400" cy="53340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bg1"/>
                </a:solidFill>
                <a:latin typeface="+mn-lt"/>
              </a:rPr>
              <a:t>P</a:t>
            </a:r>
            <a:r>
              <a:rPr lang="en-US" altLang="ko-KR" baseline="-25000">
                <a:solidFill>
                  <a:schemeClr val="bg1"/>
                </a:solidFill>
                <a:latin typeface="+mn-lt"/>
              </a:rPr>
              <a:t>3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5829300" y="2659902"/>
            <a:ext cx="1295400" cy="5334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bg1"/>
                </a:solidFill>
                <a:latin typeface="+mn-lt"/>
              </a:rPr>
              <a:t>E</a:t>
            </a:r>
            <a:r>
              <a:rPr lang="en-US" altLang="ko-KR" baseline="-25000">
                <a:solidFill>
                  <a:schemeClr val="bg1"/>
                </a:solidFill>
                <a:latin typeface="+mn-lt"/>
              </a:rPr>
              <a:t>k</a:t>
            </a:r>
            <a:endParaRPr lang="en-US" altLang="ko-KR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5829300" y="3802902"/>
            <a:ext cx="1295400" cy="533400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bg1"/>
                </a:solidFill>
                <a:latin typeface="+mn-lt"/>
              </a:rPr>
              <a:t>C</a:t>
            </a:r>
            <a:r>
              <a:rPr lang="en-US" altLang="ko-KR" baseline="-25000">
                <a:solidFill>
                  <a:schemeClr val="bg1"/>
                </a:solidFill>
                <a:latin typeface="+mn-lt"/>
              </a:rPr>
              <a:t>3</a:t>
            </a:r>
          </a:p>
        </p:txBody>
      </p:sp>
      <p:sp>
        <p:nvSpPr>
          <p:cNvPr id="21" name="Line 16"/>
          <p:cNvSpPr>
            <a:spLocks noChangeShapeType="1"/>
          </p:cNvSpPr>
          <p:nvPr/>
        </p:nvSpPr>
        <p:spPr bwMode="auto">
          <a:xfrm>
            <a:off x="6438900" y="2050302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ko-KR" altLang="en-US">
              <a:latin typeface="+mn-lt"/>
            </a:endParaRPr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438900" y="3193302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ko-KR" altLang="en-US">
              <a:latin typeface="+mn-lt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790490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관용 암호의 운용 </a:t>
            </a:r>
            <a:r>
              <a:rPr lang="en-US" altLang="ko-KR" sz="3600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Stream Cipher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191000" y="4603669"/>
            <a:ext cx="762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=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굴림" panose="020B0600000101010101" pitchFamily="50" charset="-127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191000" y="3536869"/>
            <a:ext cx="762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Symbol" panose="05050102010706020507" pitchFamily="18" charset="2"/>
              </a:rPr>
              <a:t>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057400" y="1555669"/>
            <a:ext cx="1600200" cy="609600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bg1"/>
                </a:solidFill>
                <a:latin typeface="+mn-lt"/>
              </a:rPr>
              <a:t>Key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057400" y="5060869"/>
            <a:ext cx="5029200" cy="60960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Plaintext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057400" y="2927269"/>
            <a:ext cx="5029200" cy="6096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bg1"/>
                </a:solidFill>
                <a:latin typeface="+mn-lt"/>
              </a:rPr>
              <a:t>Stream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057400" y="3994069"/>
            <a:ext cx="5029200" cy="609600"/>
          </a:xfrm>
          <a:prstGeom prst="rect">
            <a:avLst/>
          </a:prstGeom>
          <a:solidFill>
            <a:srgbClr val="7030A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bg1"/>
                </a:solidFill>
                <a:latin typeface="+mn-lt"/>
              </a:rPr>
              <a:t>Ciphertext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2819400" y="2195946"/>
            <a:ext cx="609600" cy="700646"/>
          </a:xfrm>
          <a:prstGeom prst="downArrow">
            <a:avLst>
              <a:gd name="adj1" fmla="val 50000"/>
              <a:gd name="adj2" fmla="val 31250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he-IL"/>
            </a:defPPr>
            <a:lvl1pPr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r" rtl="1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ko-KR" alt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86461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블록암호 예제 </a:t>
            </a:r>
            <a:r>
              <a:rPr lang="en-US" altLang="ko-KR" sz="3600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시저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암호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1265731" y="1349866"/>
            <a:ext cx="6612539" cy="2954939"/>
            <a:chOff x="1093939" y="1349866"/>
            <a:chExt cx="6612539" cy="2954939"/>
          </a:xfrm>
        </p:grpSpPr>
        <p:pic>
          <p:nvPicPr>
            <p:cNvPr id="5" name="Picture 4" descr="BE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939" y="1349866"/>
              <a:ext cx="2954939" cy="2954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BEE_CS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1539" y="1349866"/>
              <a:ext cx="2954939" cy="2954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21"/>
          <p:cNvSpPr>
            <a:spLocks noChangeArrowheads="1"/>
          </p:cNvSpPr>
          <p:nvPr/>
        </p:nvSpPr>
        <p:spPr bwMode="auto">
          <a:xfrm>
            <a:off x="5817545" y="4047978"/>
            <a:ext cx="15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latinLnBrk="1" hangingPunct="1"/>
            <a:endParaRPr kumimoji="1" lang="ko-KR" altLang="ko-KR" sz="2400" b="0">
              <a:solidFill>
                <a:schemeClr val="tx1"/>
              </a:solidFill>
              <a:latin typeface="굴림" panose="020B060000010101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000280" y="4413103"/>
            <a:ext cx="3868669" cy="1662113"/>
            <a:chOff x="3908186" y="4425516"/>
            <a:chExt cx="3868669" cy="1662113"/>
          </a:xfrm>
        </p:grpSpPr>
        <p:grpSp>
          <p:nvGrpSpPr>
            <p:cNvPr id="8" name="Group 42"/>
            <p:cNvGrpSpPr>
              <a:grpSpLocks/>
            </p:cNvGrpSpPr>
            <p:nvPr/>
          </p:nvGrpSpPr>
          <p:grpSpPr bwMode="auto">
            <a:xfrm>
              <a:off x="5584517" y="4425516"/>
              <a:ext cx="2192338" cy="1662113"/>
              <a:chOff x="3291" y="1584"/>
              <a:chExt cx="1381" cy="1047"/>
            </a:xfrm>
          </p:grpSpPr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3291" y="1584"/>
                <a:ext cx="377" cy="251"/>
              </a:xfrm>
              <a:prstGeom prst="rect">
                <a:avLst/>
              </a:prstGeom>
              <a:solidFill>
                <a:srgbClr val="FFFFFF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3431" y="1655"/>
                <a:ext cx="81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10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...</a:t>
                </a:r>
                <a:endParaRPr kumimoji="1" lang="en-US" altLang="ko-KR" sz="2400" b="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3668" y="1584"/>
                <a:ext cx="252" cy="251"/>
              </a:xfrm>
              <a:prstGeom prst="rect">
                <a:avLst/>
              </a:prstGeom>
              <a:solidFill>
                <a:srgbClr val="FFFFFF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3754" y="1655"/>
                <a:ext cx="58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10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D</a:t>
                </a:r>
                <a:endParaRPr kumimoji="1" lang="en-US" altLang="ko-KR" sz="2400" b="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3920" y="1584"/>
                <a:ext cx="251" cy="251"/>
              </a:xfrm>
              <a:prstGeom prst="rect">
                <a:avLst/>
              </a:prstGeom>
              <a:solidFill>
                <a:srgbClr val="FFFFFF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4009" y="1655"/>
                <a:ext cx="5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10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A</a:t>
                </a:r>
                <a:endParaRPr kumimoji="1" lang="en-US" altLang="ko-KR" sz="2400" b="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4171" y="1584"/>
                <a:ext cx="251" cy="251"/>
              </a:xfrm>
              <a:prstGeom prst="rect">
                <a:avLst/>
              </a:prstGeom>
              <a:solidFill>
                <a:srgbClr val="FFFFFF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4259" y="1655"/>
                <a:ext cx="47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10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T</a:t>
                </a:r>
                <a:endParaRPr kumimoji="1" lang="en-US" altLang="ko-KR" sz="2400" b="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4422" y="1584"/>
                <a:ext cx="250" cy="251"/>
              </a:xfrm>
              <a:prstGeom prst="rect">
                <a:avLst/>
              </a:prstGeom>
              <a:solidFill>
                <a:srgbClr val="FFFFFF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4508" y="1655"/>
                <a:ext cx="50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10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E</a:t>
                </a:r>
                <a:endParaRPr kumimoji="1" lang="en-US" altLang="ko-KR" sz="2400" b="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9" name="Rectangle 18"/>
              <p:cNvSpPr>
                <a:spLocks noChangeArrowheads="1"/>
              </p:cNvSpPr>
              <p:nvPr/>
            </p:nvSpPr>
            <p:spPr bwMode="auto">
              <a:xfrm>
                <a:off x="3291" y="2380"/>
                <a:ext cx="377" cy="251"/>
              </a:xfrm>
              <a:prstGeom prst="rect">
                <a:avLst/>
              </a:prstGeom>
              <a:solidFill>
                <a:srgbClr val="FFFFFF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3431" y="2453"/>
                <a:ext cx="81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10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...</a:t>
                </a:r>
                <a:endParaRPr kumimoji="1" lang="en-US" altLang="ko-KR" sz="2400" b="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3668" y="2380"/>
                <a:ext cx="252" cy="251"/>
              </a:xfrm>
              <a:prstGeom prst="rect">
                <a:avLst/>
              </a:prstGeom>
              <a:solidFill>
                <a:srgbClr val="FFFFFF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algn="l" defTabSz="7620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algn="l" defTabSz="7620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algn="l" defTabSz="7620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algn="l" defTabSz="7620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algn="l" defTabSz="762000" latinLnBrk="1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defTabSz="7620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defTabSz="7620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defTabSz="7620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defTabSz="7620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latinLnBrk="0"/>
                <a:endParaRPr kumimoji="0" lang="ko-KR" altLang="ko-KR" sz="1000"/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3920" y="2380"/>
                <a:ext cx="251" cy="251"/>
              </a:xfrm>
              <a:prstGeom prst="rect">
                <a:avLst/>
              </a:prstGeom>
              <a:solidFill>
                <a:srgbClr val="FFFFFF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auto">
              <a:xfrm>
                <a:off x="4171" y="2380"/>
                <a:ext cx="251" cy="251"/>
              </a:xfrm>
              <a:prstGeom prst="rect">
                <a:avLst/>
              </a:prstGeom>
              <a:solidFill>
                <a:srgbClr val="FFFFFF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auto">
              <a:xfrm>
                <a:off x="4422" y="2380"/>
                <a:ext cx="250" cy="251"/>
              </a:xfrm>
              <a:prstGeom prst="rect">
                <a:avLst/>
              </a:prstGeom>
              <a:solidFill>
                <a:srgbClr val="FFFFFF"/>
              </a:solidFill>
              <a:ln w="222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Line 28"/>
              <p:cNvSpPr>
                <a:spLocks noChangeShapeType="1"/>
              </p:cNvSpPr>
              <p:nvPr/>
            </p:nvSpPr>
            <p:spPr bwMode="auto">
              <a:xfrm>
                <a:off x="4548" y="1835"/>
                <a:ext cx="1" cy="478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Freeform 29"/>
              <p:cNvSpPr>
                <a:spLocks/>
              </p:cNvSpPr>
              <p:nvPr/>
            </p:nvSpPr>
            <p:spPr bwMode="auto">
              <a:xfrm>
                <a:off x="4504" y="2292"/>
                <a:ext cx="88" cy="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0 h 88"/>
                  <a:gd name="T4" fmla="*/ 4 w 88"/>
                  <a:gd name="T5" fmla="*/ 3 h 88"/>
                  <a:gd name="T6" fmla="*/ 10 w 88"/>
                  <a:gd name="T7" fmla="*/ 4 h 88"/>
                  <a:gd name="T8" fmla="*/ 14 w 88"/>
                  <a:gd name="T9" fmla="*/ 6 h 88"/>
                  <a:gd name="T10" fmla="*/ 20 w 88"/>
                  <a:gd name="T11" fmla="*/ 7 h 88"/>
                  <a:gd name="T12" fmla="*/ 25 w 88"/>
                  <a:gd name="T13" fmla="*/ 9 h 88"/>
                  <a:gd name="T14" fmla="*/ 30 w 88"/>
                  <a:gd name="T15" fmla="*/ 10 h 88"/>
                  <a:gd name="T16" fmla="*/ 35 w 88"/>
                  <a:gd name="T17" fmla="*/ 10 h 88"/>
                  <a:gd name="T18" fmla="*/ 41 w 88"/>
                  <a:gd name="T19" fmla="*/ 10 h 88"/>
                  <a:gd name="T20" fmla="*/ 47 w 88"/>
                  <a:gd name="T21" fmla="*/ 10 h 88"/>
                  <a:gd name="T22" fmla="*/ 52 w 88"/>
                  <a:gd name="T23" fmla="*/ 10 h 88"/>
                  <a:gd name="T24" fmla="*/ 57 w 88"/>
                  <a:gd name="T25" fmla="*/ 10 h 88"/>
                  <a:gd name="T26" fmla="*/ 62 w 88"/>
                  <a:gd name="T27" fmla="*/ 9 h 88"/>
                  <a:gd name="T28" fmla="*/ 68 w 88"/>
                  <a:gd name="T29" fmla="*/ 7 h 88"/>
                  <a:gd name="T30" fmla="*/ 72 w 88"/>
                  <a:gd name="T31" fmla="*/ 6 h 88"/>
                  <a:gd name="T32" fmla="*/ 78 w 88"/>
                  <a:gd name="T33" fmla="*/ 4 h 88"/>
                  <a:gd name="T34" fmla="*/ 82 w 88"/>
                  <a:gd name="T35" fmla="*/ 3 h 88"/>
                  <a:gd name="T36" fmla="*/ 88 w 88"/>
                  <a:gd name="T37" fmla="*/ 0 h 88"/>
                  <a:gd name="T38" fmla="*/ 44 w 88"/>
                  <a:gd name="T3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lnTo>
                      <a:pt x="0" y="0"/>
                    </a:lnTo>
                    <a:lnTo>
                      <a:pt x="4" y="3"/>
                    </a:lnTo>
                    <a:lnTo>
                      <a:pt x="10" y="4"/>
                    </a:lnTo>
                    <a:lnTo>
                      <a:pt x="14" y="6"/>
                    </a:lnTo>
                    <a:lnTo>
                      <a:pt x="20" y="7"/>
                    </a:lnTo>
                    <a:lnTo>
                      <a:pt x="25" y="9"/>
                    </a:lnTo>
                    <a:lnTo>
                      <a:pt x="30" y="10"/>
                    </a:lnTo>
                    <a:lnTo>
                      <a:pt x="35" y="10"/>
                    </a:lnTo>
                    <a:lnTo>
                      <a:pt x="41" y="10"/>
                    </a:lnTo>
                    <a:lnTo>
                      <a:pt x="47" y="10"/>
                    </a:lnTo>
                    <a:lnTo>
                      <a:pt x="52" y="10"/>
                    </a:lnTo>
                    <a:lnTo>
                      <a:pt x="57" y="10"/>
                    </a:lnTo>
                    <a:lnTo>
                      <a:pt x="62" y="9"/>
                    </a:lnTo>
                    <a:lnTo>
                      <a:pt x="68" y="7"/>
                    </a:lnTo>
                    <a:lnTo>
                      <a:pt x="72" y="6"/>
                    </a:lnTo>
                    <a:lnTo>
                      <a:pt x="78" y="4"/>
                    </a:lnTo>
                    <a:lnTo>
                      <a:pt x="82" y="3"/>
                    </a:lnTo>
                    <a:lnTo>
                      <a:pt x="88" y="0"/>
                    </a:lnTo>
                    <a:lnTo>
                      <a:pt x="44" y="8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Line 30"/>
              <p:cNvSpPr>
                <a:spLocks noChangeShapeType="1"/>
              </p:cNvSpPr>
              <p:nvPr/>
            </p:nvSpPr>
            <p:spPr bwMode="auto">
              <a:xfrm flipH="1">
                <a:off x="4320" y="1824"/>
                <a:ext cx="0" cy="48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Freeform 31"/>
              <p:cNvSpPr>
                <a:spLocks/>
              </p:cNvSpPr>
              <p:nvPr/>
            </p:nvSpPr>
            <p:spPr bwMode="auto">
              <a:xfrm>
                <a:off x="4272" y="2304"/>
                <a:ext cx="88" cy="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0 h 88"/>
                  <a:gd name="T4" fmla="*/ 4 w 88"/>
                  <a:gd name="T5" fmla="*/ 3 h 88"/>
                  <a:gd name="T6" fmla="*/ 9 w 88"/>
                  <a:gd name="T7" fmla="*/ 4 h 88"/>
                  <a:gd name="T8" fmla="*/ 14 w 88"/>
                  <a:gd name="T9" fmla="*/ 6 h 88"/>
                  <a:gd name="T10" fmla="*/ 20 w 88"/>
                  <a:gd name="T11" fmla="*/ 7 h 88"/>
                  <a:gd name="T12" fmla="*/ 24 w 88"/>
                  <a:gd name="T13" fmla="*/ 9 h 88"/>
                  <a:gd name="T14" fmla="*/ 30 w 88"/>
                  <a:gd name="T15" fmla="*/ 10 h 88"/>
                  <a:gd name="T16" fmla="*/ 35 w 88"/>
                  <a:gd name="T17" fmla="*/ 10 h 88"/>
                  <a:gd name="T18" fmla="*/ 41 w 88"/>
                  <a:gd name="T19" fmla="*/ 10 h 88"/>
                  <a:gd name="T20" fmla="*/ 45 w 88"/>
                  <a:gd name="T21" fmla="*/ 10 h 88"/>
                  <a:gd name="T22" fmla="*/ 51 w 88"/>
                  <a:gd name="T23" fmla="*/ 10 h 88"/>
                  <a:gd name="T24" fmla="*/ 57 w 88"/>
                  <a:gd name="T25" fmla="*/ 10 h 88"/>
                  <a:gd name="T26" fmla="*/ 62 w 88"/>
                  <a:gd name="T27" fmla="*/ 9 h 88"/>
                  <a:gd name="T28" fmla="*/ 67 w 88"/>
                  <a:gd name="T29" fmla="*/ 7 h 88"/>
                  <a:gd name="T30" fmla="*/ 72 w 88"/>
                  <a:gd name="T31" fmla="*/ 6 h 88"/>
                  <a:gd name="T32" fmla="*/ 78 w 88"/>
                  <a:gd name="T33" fmla="*/ 4 h 88"/>
                  <a:gd name="T34" fmla="*/ 82 w 88"/>
                  <a:gd name="T35" fmla="*/ 3 h 88"/>
                  <a:gd name="T36" fmla="*/ 88 w 88"/>
                  <a:gd name="T37" fmla="*/ 0 h 88"/>
                  <a:gd name="T38" fmla="*/ 44 w 88"/>
                  <a:gd name="T3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lnTo>
                      <a:pt x="0" y="0"/>
                    </a:lnTo>
                    <a:lnTo>
                      <a:pt x="4" y="3"/>
                    </a:lnTo>
                    <a:lnTo>
                      <a:pt x="9" y="4"/>
                    </a:lnTo>
                    <a:lnTo>
                      <a:pt x="14" y="6"/>
                    </a:lnTo>
                    <a:lnTo>
                      <a:pt x="20" y="7"/>
                    </a:lnTo>
                    <a:lnTo>
                      <a:pt x="24" y="9"/>
                    </a:lnTo>
                    <a:lnTo>
                      <a:pt x="30" y="10"/>
                    </a:lnTo>
                    <a:lnTo>
                      <a:pt x="35" y="10"/>
                    </a:lnTo>
                    <a:lnTo>
                      <a:pt x="41" y="10"/>
                    </a:lnTo>
                    <a:lnTo>
                      <a:pt x="45" y="10"/>
                    </a:lnTo>
                    <a:lnTo>
                      <a:pt x="51" y="10"/>
                    </a:lnTo>
                    <a:lnTo>
                      <a:pt x="57" y="10"/>
                    </a:lnTo>
                    <a:lnTo>
                      <a:pt x="62" y="9"/>
                    </a:lnTo>
                    <a:lnTo>
                      <a:pt x="67" y="7"/>
                    </a:lnTo>
                    <a:lnTo>
                      <a:pt x="72" y="6"/>
                    </a:lnTo>
                    <a:lnTo>
                      <a:pt x="78" y="4"/>
                    </a:lnTo>
                    <a:lnTo>
                      <a:pt x="82" y="3"/>
                    </a:lnTo>
                    <a:lnTo>
                      <a:pt x="88" y="0"/>
                    </a:lnTo>
                    <a:lnTo>
                      <a:pt x="44" y="8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Line 32"/>
              <p:cNvSpPr>
                <a:spLocks noChangeShapeType="1"/>
              </p:cNvSpPr>
              <p:nvPr/>
            </p:nvSpPr>
            <p:spPr bwMode="auto">
              <a:xfrm>
                <a:off x="3794" y="1835"/>
                <a:ext cx="1" cy="478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Freeform 33"/>
              <p:cNvSpPr>
                <a:spLocks/>
              </p:cNvSpPr>
              <p:nvPr/>
            </p:nvSpPr>
            <p:spPr bwMode="auto">
              <a:xfrm>
                <a:off x="3750" y="2292"/>
                <a:ext cx="88" cy="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0 h 88"/>
                  <a:gd name="T4" fmla="*/ 4 w 88"/>
                  <a:gd name="T5" fmla="*/ 3 h 88"/>
                  <a:gd name="T6" fmla="*/ 10 w 88"/>
                  <a:gd name="T7" fmla="*/ 4 h 88"/>
                  <a:gd name="T8" fmla="*/ 14 w 88"/>
                  <a:gd name="T9" fmla="*/ 6 h 88"/>
                  <a:gd name="T10" fmla="*/ 20 w 88"/>
                  <a:gd name="T11" fmla="*/ 7 h 88"/>
                  <a:gd name="T12" fmla="*/ 26 w 88"/>
                  <a:gd name="T13" fmla="*/ 9 h 88"/>
                  <a:gd name="T14" fmla="*/ 31 w 88"/>
                  <a:gd name="T15" fmla="*/ 10 h 88"/>
                  <a:gd name="T16" fmla="*/ 35 w 88"/>
                  <a:gd name="T17" fmla="*/ 10 h 88"/>
                  <a:gd name="T18" fmla="*/ 41 w 88"/>
                  <a:gd name="T19" fmla="*/ 10 h 88"/>
                  <a:gd name="T20" fmla="*/ 47 w 88"/>
                  <a:gd name="T21" fmla="*/ 10 h 88"/>
                  <a:gd name="T22" fmla="*/ 52 w 88"/>
                  <a:gd name="T23" fmla="*/ 10 h 88"/>
                  <a:gd name="T24" fmla="*/ 57 w 88"/>
                  <a:gd name="T25" fmla="*/ 10 h 88"/>
                  <a:gd name="T26" fmla="*/ 62 w 88"/>
                  <a:gd name="T27" fmla="*/ 9 h 88"/>
                  <a:gd name="T28" fmla="*/ 68 w 88"/>
                  <a:gd name="T29" fmla="*/ 7 h 88"/>
                  <a:gd name="T30" fmla="*/ 72 w 88"/>
                  <a:gd name="T31" fmla="*/ 6 h 88"/>
                  <a:gd name="T32" fmla="*/ 78 w 88"/>
                  <a:gd name="T33" fmla="*/ 4 h 88"/>
                  <a:gd name="T34" fmla="*/ 84 w 88"/>
                  <a:gd name="T35" fmla="*/ 3 h 88"/>
                  <a:gd name="T36" fmla="*/ 88 w 88"/>
                  <a:gd name="T37" fmla="*/ 0 h 88"/>
                  <a:gd name="T38" fmla="*/ 44 w 88"/>
                  <a:gd name="T3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lnTo>
                      <a:pt x="0" y="0"/>
                    </a:lnTo>
                    <a:lnTo>
                      <a:pt x="4" y="3"/>
                    </a:lnTo>
                    <a:lnTo>
                      <a:pt x="10" y="4"/>
                    </a:lnTo>
                    <a:lnTo>
                      <a:pt x="14" y="6"/>
                    </a:lnTo>
                    <a:lnTo>
                      <a:pt x="20" y="7"/>
                    </a:lnTo>
                    <a:lnTo>
                      <a:pt x="26" y="9"/>
                    </a:lnTo>
                    <a:lnTo>
                      <a:pt x="31" y="10"/>
                    </a:lnTo>
                    <a:lnTo>
                      <a:pt x="35" y="10"/>
                    </a:lnTo>
                    <a:lnTo>
                      <a:pt x="41" y="10"/>
                    </a:lnTo>
                    <a:lnTo>
                      <a:pt x="47" y="10"/>
                    </a:lnTo>
                    <a:lnTo>
                      <a:pt x="52" y="10"/>
                    </a:lnTo>
                    <a:lnTo>
                      <a:pt x="57" y="10"/>
                    </a:lnTo>
                    <a:lnTo>
                      <a:pt x="62" y="9"/>
                    </a:lnTo>
                    <a:lnTo>
                      <a:pt x="68" y="7"/>
                    </a:lnTo>
                    <a:lnTo>
                      <a:pt x="72" y="6"/>
                    </a:lnTo>
                    <a:lnTo>
                      <a:pt x="78" y="4"/>
                    </a:lnTo>
                    <a:lnTo>
                      <a:pt x="84" y="3"/>
                    </a:lnTo>
                    <a:lnTo>
                      <a:pt x="88" y="0"/>
                    </a:lnTo>
                    <a:lnTo>
                      <a:pt x="44" y="8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" name="Line 34"/>
              <p:cNvSpPr>
                <a:spLocks noChangeShapeType="1"/>
              </p:cNvSpPr>
              <p:nvPr/>
            </p:nvSpPr>
            <p:spPr bwMode="auto">
              <a:xfrm>
                <a:off x="4045" y="1835"/>
                <a:ext cx="1" cy="478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Freeform 35"/>
              <p:cNvSpPr>
                <a:spLocks/>
              </p:cNvSpPr>
              <p:nvPr/>
            </p:nvSpPr>
            <p:spPr bwMode="auto">
              <a:xfrm>
                <a:off x="4001" y="2292"/>
                <a:ext cx="88" cy="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0 h 88"/>
                  <a:gd name="T4" fmla="*/ 5 w 88"/>
                  <a:gd name="T5" fmla="*/ 3 h 88"/>
                  <a:gd name="T6" fmla="*/ 10 w 88"/>
                  <a:gd name="T7" fmla="*/ 4 h 88"/>
                  <a:gd name="T8" fmla="*/ 15 w 88"/>
                  <a:gd name="T9" fmla="*/ 6 h 88"/>
                  <a:gd name="T10" fmla="*/ 20 w 88"/>
                  <a:gd name="T11" fmla="*/ 7 h 88"/>
                  <a:gd name="T12" fmla="*/ 25 w 88"/>
                  <a:gd name="T13" fmla="*/ 9 h 88"/>
                  <a:gd name="T14" fmla="*/ 31 w 88"/>
                  <a:gd name="T15" fmla="*/ 10 h 88"/>
                  <a:gd name="T16" fmla="*/ 37 w 88"/>
                  <a:gd name="T17" fmla="*/ 10 h 88"/>
                  <a:gd name="T18" fmla="*/ 41 w 88"/>
                  <a:gd name="T19" fmla="*/ 10 h 88"/>
                  <a:gd name="T20" fmla="*/ 47 w 88"/>
                  <a:gd name="T21" fmla="*/ 10 h 88"/>
                  <a:gd name="T22" fmla="*/ 52 w 88"/>
                  <a:gd name="T23" fmla="*/ 10 h 88"/>
                  <a:gd name="T24" fmla="*/ 58 w 88"/>
                  <a:gd name="T25" fmla="*/ 10 h 88"/>
                  <a:gd name="T26" fmla="*/ 62 w 88"/>
                  <a:gd name="T27" fmla="*/ 9 h 88"/>
                  <a:gd name="T28" fmla="*/ 68 w 88"/>
                  <a:gd name="T29" fmla="*/ 7 h 88"/>
                  <a:gd name="T30" fmla="*/ 74 w 88"/>
                  <a:gd name="T31" fmla="*/ 6 h 88"/>
                  <a:gd name="T32" fmla="*/ 78 w 88"/>
                  <a:gd name="T33" fmla="*/ 4 h 88"/>
                  <a:gd name="T34" fmla="*/ 83 w 88"/>
                  <a:gd name="T35" fmla="*/ 3 h 88"/>
                  <a:gd name="T36" fmla="*/ 88 w 88"/>
                  <a:gd name="T37" fmla="*/ 0 h 88"/>
                  <a:gd name="T38" fmla="*/ 44 w 88"/>
                  <a:gd name="T3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lnTo>
                      <a:pt x="0" y="0"/>
                    </a:lnTo>
                    <a:lnTo>
                      <a:pt x="5" y="3"/>
                    </a:lnTo>
                    <a:lnTo>
                      <a:pt x="10" y="4"/>
                    </a:lnTo>
                    <a:lnTo>
                      <a:pt x="15" y="6"/>
                    </a:lnTo>
                    <a:lnTo>
                      <a:pt x="20" y="7"/>
                    </a:lnTo>
                    <a:lnTo>
                      <a:pt x="25" y="9"/>
                    </a:lnTo>
                    <a:lnTo>
                      <a:pt x="31" y="10"/>
                    </a:lnTo>
                    <a:lnTo>
                      <a:pt x="37" y="10"/>
                    </a:lnTo>
                    <a:lnTo>
                      <a:pt x="41" y="10"/>
                    </a:lnTo>
                    <a:lnTo>
                      <a:pt x="47" y="10"/>
                    </a:lnTo>
                    <a:lnTo>
                      <a:pt x="52" y="10"/>
                    </a:lnTo>
                    <a:lnTo>
                      <a:pt x="58" y="10"/>
                    </a:lnTo>
                    <a:lnTo>
                      <a:pt x="62" y="9"/>
                    </a:lnTo>
                    <a:lnTo>
                      <a:pt x="68" y="7"/>
                    </a:lnTo>
                    <a:lnTo>
                      <a:pt x="74" y="6"/>
                    </a:lnTo>
                    <a:lnTo>
                      <a:pt x="78" y="4"/>
                    </a:lnTo>
                    <a:lnTo>
                      <a:pt x="83" y="3"/>
                    </a:lnTo>
                    <a:lnTo>
                      <a:pt x="88" y="0"/>
                    </a:lnTo>
                    <a:lnTo>
                      <a:pt x="44" y="8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Rectangle 38"/>
              <p:cNvSpPr>
                <a:spLocks noChangeArrowheads="1"/>
              </p:cNvSpPr>
              <p:nvPr/>
            </p:nvSpPr>
            <p:spPr bwMode="auto">
              <a:xfrm>
                <a:off x="3754" y="2472"/>
                <a:ext cx="6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10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G</a:t>
                </a:r>
                <a:endParaRPr kumimoji="1" lang="en-US" altLang="ko-KR" sz="2400" b="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34" name="Rectangle 39"/>
              <p:cNvSpPr>
                <a:spLocks noChangeArrowheads="1"/>
              </p:cNvSpPr>
              <p:nvPr/>
            </p:nvSpPr>
            <p:spPr bwMode="auto">
              <a:xfrm>
                <a:off x="4009" y="2472"/>
                <a:ext cx="58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10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D</a:t>
                </a:r>
                <a:endParaRPr kumimoji="1" lang="en-US" altLang="ko-KR" sz="2400" b="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35" name="Rectangle 40"/>
              <p:cNvSpPr>
                <a:spLocks noChangeArrowheads="1"/>
              </p:cNvSpPr>
              <p:nvPr/>
            </p:nvSpPr>
            <p:spPr bwMode="auto">
              <a:xfrm>
                <a:off x="4259" y="2472"/>
                <a:ext cx="72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10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W</a:t>
                </a:r>
                <a:endParaRPr kumimoji="1" lang="en-US" altLang="ko-KR" sz="2400" b="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36" name="Rectangle 41"/>
              <p:cNvSpPr>
                <a:spLocks noChangeArrowheads="1"/>
              </p:cNvSpPr>
              <p:nvPr/>
            </p:nvSpPr>
            <p:spPr bwMode="auto">
              <a:xfrm>
                <a:off x="4508" y="2472"/>
                <a:ext cx="59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10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H</a:t>
                </a:r>
                <a:endParaRPr kumimoji="1" lang="en-US" altLang="ko-KR" sz="2400" b="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3908186" y="4934084"/>
              <a:ext cx="22605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각 바이트를 </a:t>
              </a:r>
              <a:r>
                <a:rPr lang="ko-KR" alt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치환표에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의하여 암호화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0" name="바닥글 개체 틀 3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41" name="날짜 개체 틀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546770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블록암호 예제 </a:t>
            </a:r>
            <a:r>
              <a:rPr lang="en-US" altLang="ko-KR" sz="3600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Electronic Code Book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1113000" y="1257793"/>
            <a:ext cx="6918000" cy="2955600"/>
            <a:chOff x="964406" y="1257793"/>
            <a:chExt cx="6918000" cy="2955600"/>
          </a:xfrm>
        </p:grpSpPr>
        <p:pic>
          <p:nvPicPr>
            <p:cNvPr id="5" name="Picture 4" descr="BE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406" y="1257793"/>
              <a:ext cx="2955600" cy="295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BEE_ECB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806" y="1257793"/>
              <a:ext cx="2955600" cy="295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그룹 37"/>
          <p:cNvGrpSpPr/>
          <p:nvPr/>
        </p:nvGrpSpPr>
        <p:grpSpPr>
          <a:xfrm>
            <a:off x="2933789" y="4458450"/>
            <a:ext cx="5084772" cy="1260475"/>
            <a:chOff x="2513888" y="4635389"/>
            <a:chExt cx="5084772" cy="1260475"/>
          </a:xfrm>
        </p:grpSpPr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5084060" y="4635389"/>
              <a:ext cx="2514600" cy="1260475"/>
              <a:chOff x="3474" y="1602"/>
              <a:chExt cx="1584" cy="794"/>
            </a:xfrm>
          </p:grpSpPr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3474" y="1602"/>
                <a:ext cx="396" cy="171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3567" y="1651"/>
                <a:ext cx="17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700">
                    <a:solidFill>
                      <a:srgbClr val="000000"/>
                    </a:solidFill>
                  </a:rPr>
                  <a:t>64 bits</a:t>
                </a:r>
                <a:endParaRPr kumimoji="1" lang="en-US" altLang="ko-KR" sz="24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10"/>
              <p:cNvSpPr>
                <a:spLocks noChangeArrowheads="1"/>
              </p:cNvSpPr>
              <p:nvPr/>
            </p:nvSpPr>
            <p:spPr bwMode="auto">
              <a:xfrm>
                <a:off x="3474" y="1914"/>
                <a:ext cx="396" cy="170"/>
              </a:xfrm>
              <a:prstGeom prst="rect">
                <a:avLst/>
              </a:prstGeom>
              <a:solidFill>
                <a:srgbClr val="FFFF00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3607" y="1962"/>
                <a:ext cx="10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700">
                    <a:solidFill>
                      <a:srgbClr val="000000"/>
                    </a:solidFill>
                  </a:rPr>
                  <a:t>DES</a:t>
                </a:r>
                <a:endParaRPr kumimoji="1" lang="en-US" altLang="ko-KR" sz="24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3474" y="2225"/>
                <a:ext cx="396" cy="171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3567" y="2274"/>
                <a:ext cx="17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700">
                    <a:solidFill>
                      <a:srgbClr val="000000"/>
                    </a:solidFill>
                  </a:rPr>
                  <a:t>64 bits</a:t>
                </a:r>
                <a:endParaRPr kumimoji="1" lang="en-US" altLang="ko-KR" sz="24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Line 14"/>
              <p:cNvSpPr>
                <a:spLocks noChangeShapeType="1"/>
              </p:cNvSpPr>
              <p:nvPr/>
            </p:nvSpPr>
            <p:spPr bwMode="auto">
              <a:xfrm>
                <a:off x="3672" y="1773"/>
                <a:ext cx="1" cy="9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Freeform 15"/>
              <p:cNvSpPr>
                <a:spLocks/>
              </p:cNvSpPr>
              <p:nvPr/>
            </p:nvSpPr>
            <p:spPr bwMode="auto">
              <a:xfrm>
                <a:off x="3643" y="1854"/>
                <a:ext cx="59" cy="60"/>
              </a:xfrm>
              <a:custGeom>
                <a:avLst/>
                <a:gdLst>
                  <a:gd name="T0" fmla="*/ 60 w 119"/>
                  <a:gd name="T1" fmla="*/ 118 h 118"/>
                  <a:gd name="T2" fmla="*/ 0 w 119"/>
                  <a:gd name="T3" fmla="*/ 0 h 118"/>
                  <a:gd name="T4" fmla="*/ 6 w 119"/>
                  <a:gd name="T5" fmla="*/ 3 h 118"/>
                  <a:gd name="T6" fmla="*/ 14 w 119"/>
                  <a:gd name="T7" fmla="*/ 5 h 118"/>
                  <a:gd name="T8" fmla="*/ 20 w 119"/>
                  <a:gd name="T9" fmla="*/ 9 h 118"/>
                  <a:gd name="T10" fmla="*/ 27 w 119"/>
                  <a:gd name="T11" fmla="*/ 11 h 118"/>
                  <a:gd name="T12" fmla="*/ 35 w 119"/>
                  <a:gd name="T13" fmla="*/ 11 h 118"/>
                  <a:gd name="T14" fmla="*/ 41 w 119"/>
                  <a:gd name="T15" fmla="*/ 13 h 118"/>
                  <a:gd name="T16" fmla="*/ 48 w 119"/>
                  <a:gd name="T17" fmla="*/ 13 h 118"/>
                  <a:gd name="T18" fmla="*/ 56 w 119"/>
                  <a:gd name="T19" fmla="*/ 15 h 118"/>
                  <a:gd name="T20" fmla="*/ 64 w 119"/>
                  <a:gd name="T21" fmla="*/ 15 h 118"/>
                  <a:gd name="T22" fmla="*/ 69 w 119"/>
                  <a:gd name="T23" fmla="*/ 13 h 118"/>
                  <a:gd name="T24" fmla="*/ 77 w 119"/>
                  <a:gd name="T25" fmla="*/ 13 h 118"/>
                  <a:gd name="T26" fmla="*/ 85 w 119"/>
                  <a:gd name="T27" fmla="*/ 11 h 118"/>
                  <a:gd name="T28" fmla="*/ 92 w 119"/>
                  <a:gd name="T29" fmla="*/ 11 h 118"/>
                  <a:gd name="T30" fmla="*/ 98 w 119"/>
                  <a:gd name="T31" fmla="*/ 9 h 118"/>
                  <a:gd name="T32" fmla="*/ 106 w 119"/>
                  <a:gd name="T33" fmla="*/ 5 h 118"/>
                  <a:gd name="T34" fmla="*/ 112 w 119"/>
                  <a:gd name="T35" fmla="*/ 3 h 118"/>
                  <a:gd name="T36" fmla="*/ 119 w 119"/>
                  <a:gd name="T37" fmla="*/ 0 h 118"/>
                  <a:gd name="T38" fmla="*/ 60 w 119"/>
                  <a:gd name="T39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118">
                    <a:moveTo>
                      <a:pt x="60" y="118"/>
                    </a:moveTo>
                    <a:lnTo>
                      <a:pt x="0" y="0"/>
                    </a:lnTo>
                    <a:lnTo>
                      <a:pt x="6" y="3"/>
                    </a:lnTo>
                    <a:lnTo>
                      <a:pt x="14" y="5"/>
                    </a:lnTo>
                    <a:lnTo>
                      <a:pt x="20" y="9"/>
                    </a:lnTo>
                    <a:lnTo>
                      <a:pt x="27" y="11"/>
                    </a:lnTo>
                    <a:lnTo>
                      <a:pt x="35" y="11"/>
                    </a:lnTo>
                    <a:lnTo>
                      <a:pt x="41" y="13"/>
                    </a:lnTo>
                    <a:lnTo>
                      <a:pt x="48" y="13"/>
                    </a:lnTo>
                    <a:lnTo>
                      <a:pt x="56" y="15"/>
                    </a:lnTo>
                    <a:lnTo>
                      <a:pt x="64" y="15"/>
                    </a:lnTo>
                    <a:lnTo>
                      <a:pt x="69" y="13"/>
                    </a:lnTo>
                    <a:lnTo>
                      <a:pt x="77" y="13"/>
                    </a:lnTo>
                    <a:lnTo>
                      <a:pt x="85" y="11"/>
                    </a:lnTo>
                    <a:lnTo>
                      <a:pt x="92" y="11"/>
                    </a:lnTo>
                    <a:lnTo>
                      <a:pt x="98" y="9"/>
                    </a:lnTo>
                    <a:lnTo>
                      <a:pt x="106" y="5"/>
                    </a:lnTo>
                    <a:lnTo>
                      <a:pt x="112" y="3"/>
                    </a:lnTo>
                    <a:lnTo>
                      <a:pt x="119" y="0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Line 16"/>
              <p:cNvSpPr>
                <a:spLocks noChangeShapeType="1"/>
              </p:cNvSpPr>
              <p:nvPr/>
            </p:nvSpPr>
            <p:spPr bwMode="auto">
              <a:xfrm>
                <a:off x="3672" y="2084"/>
                <a:ext cx="1" cy="9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3643" y="2166"/>
                <a:ext cx="59" cy="59"/>
              </a:xfrm>
              <a:custGeom>
                <a:avLst/>
                <a:gdLst>
                  <a:gd name="T0" fmla="*/ 60 w 119"/>
                  <a:gd name="T1" fmla="*/ 118 h 118"/>
                  <a:gd name="T2" fmla="*/ 0 w 119"/>
                  <a:gd name="T3" fmla="*/ 0 h 118"/>
                  <a:gd name="T4" fmla="*/ 6 w 119"/>
                  <a:gd name="T5" fmla="*/ 3 h 118"/>
                  <a:gd name="T6" fmla="*/ 14 w 119"/>
                  <a:gd name="T7" fmla="*/ 5 h 118"/>
                  <a:gd name="T8" fmla="*/ 20 w 119"/>
                  <a:gd name="T9" fmla="*/ 9 h 118"/>
                  <a:gd name="T10" fmla="*/ 27 w 119"/>
                  <a:gd name="T11" fmla="*/ 11 h 118"/>
                  <a:gd name="T12" fmla="*/ 35 w 119"/>
                  <a:gd name="T13" fmla="*/ 11 h 118"/>
                  <a:gd name="T14" fmla="*/ 41 w 119"/>
                  <a:gd name="T15" fmla="*/ 13 h 118"/>
                  <a:gd name="T16" fmla="*/ 48 w 119"/>
                  <a:gd name="T17" fmla="*/ 13 h 118"/>
                  <a:gd name="T18" fmla="*/ 56 w 119"/>
                  <a:gd name="T19" fmla="*/ 15 h 118"/>
                  <a:gd name="T20" fmla="*/ 64 w 119"/>
                  <a:gd name="T21" fmla="*/ 15 h 118"/>
                  <a:gd name="T22" fmla="*/ 69 w 119"/>
                  <a:gd name="T23" fmla="*/ 13 h 118"/>
                  <a:gd name="T24" fmla="*/ 77 w 119"/>
                  <a:gd name="T25" fmla="*/ 13 h 118"/>
                  <a:gd name="T26" fmla="*/ 85 w 119"/>
                  <a:gd name="T27" fmla="*/ 11 h 118"/>
                  <a:gd name="T28" fmla="*/ 92 w 119"/>
                  <a:gd name="T29" fmla="*/ 11 h 118"/>
                  <a:gd name="T30" fmla="*/ 98 w 119"/>
                  <a:gd name="T31" fmla="*/ 9 h 118"/>
                  <a:gd name="T32" fmla="*/ 106 w 119"/>
                  <a:gd name="T33" fmla="*/ 5 h 118"/>
                  <a:gd name="T34" fmla="*/ 112 w 119"/>
                  <a:gd name="T35" fmla="*/ 3 h 118"/>
                  <a:gd name="T36" fmla="*/ 119 w 119"/>
                  <a:gd name="T37" fmla="*/ 0 h 118"/>
                  <a:gd name="T38" fmla="*/ 60 w 119"/>
                  <a:gd name="T39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118">
                    <a:moveTo>
                      <a:pt x="60" y="118"/>
                    </a:moveTo>
                    <a:lnTo>
                      <a:pt x="0" y="0"/>
                    </a:lnTo>
                    <a:lnTo>
                      <a:pt x="6" y="3"/>
                    </a:lnTo>
                    <a:lnTo>
                      <a:pt x="14" y="5"/>
                    </a:lnTo>
                    <a:lnTo>
                      <a:pt x="20" y="9"/>
                    </a:lnTo>
                    <a:lnTo>
                      <a:pt x="27" y="11"/>
                    </a:lnTo>
                    <a:lnTo>
                      <a:pt x="35" y="11"/>
                    </a:lnTo>
                    <a:lnTo>
                      <a:pt x="41" y="13"/>
                    </a:lnTo>
                    <a:lnTo>
                      <a:pt x="48" y="13"/>
                    </a:lnTo>
                    <a:lnTo>
                      <a:pt x="56" y="15"/>
                    </a:lnTo>
                    <a:lnTo>
                      <a:pt x="64" y="15"/>
                    </a:lnTo>
                    <a:lnTo>
                      <a:pt x="69" y="13"/>
                    </a:lnTo>
                    <a:lnTo>
                      <a:pt x="77" y="13"/>
                    </a:lnTo>
                    <a:lnTo>
                      <a:pt x="85" y="11"/>
                    </a:lnTo>
                    <a:lnTo>
                      <a:pt x="92" y="11"/>
                    </a:lnTo>
                    <a:lnTo>
                      <a:pt x="98" y="9"/>
                    </a:lnTo>
                    <a:lnTo>
                      <a:pt x="106" y="5"/>
                    </a:lnTo>
                    <a:lnTo>
                      <a:pt x="112" y="3"/>
                    </a:lnTo>
                    <a:lnTo>
                      <a:pt x="119" y="0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Line 18"/>
              <p:cNvSpPr>
                <a:spLocks noChangeShapeType="1"/>
              </p:cNvSpPr>
              <p:nvPr/>
            </p:nvSpPr>
            <p:spPr bwMode="auto">
              <a:xfrm flipH="1">
                <a:off x="3915" y="1999"/>
                <a:ext cx="125" cy="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Freeform 19"/>
              <p:cNvSpPr>
                <a:spLocks/>
              </p:cNvSpPr>
              <p:nvPr/>
            </p:nvSpPr>
            <p:spPr bwMode="auto">
              <a:xfrm>
                <a:off x="3870" y="1969"/>
                <a:ext cx="59" cy="60"/>
              </a:xfrm>
              <a:custGeom>
                <a:avLst/>
                <a:gdLst>
                  <a:gd name="T0" fmla="*/ 0 w 119"/>
                  <a:gd name="T1" fmla="*/ 59 h 118"/>
                  <a:gd name="T2" fmla="*/ 119 w 119"/>
                  <a:gd name="T3" fmla="*/ 0 h 118"/>
                  <a:gd name="T4" fmla="*/ 117 w 119"/>
                  <a:gd name="T5" fmla="*/ 5 h 118"/>
                  <a:gd name="T6" fmla="*/ 113 w 119"/>
                  <a:gd name="T7" fmla="*/ 13 h 118"/>
                  <a:gd name="T8" fmla="*/ 111 w 119"/>
                  <a:gd name="T9" fmla="*/ 21 h 118"/>
                  <a:gd name="T10" fmla="*/ 110 w 119"/>
                  <a:gd name="T11" fmla="*/ 26 h 118"/>
                  <a:gd name="T12" fmla="*/ 108 w 119"/>
                  <a:gd name="T13" fmla="*/ 34 h 118"/>
                  <a:gd name="T14" fmla="*/ 108 w 119"/>
                  <a:gd name="T15" fmla="*/ 42 h 118"/>
                  <a:gd name="T16" fmla="*/ 106 w 119"/>
                  <a:gd name="T17" fmla="*/ 48 h 118"/>
                  <a:gd name="T18" fmla="*/ 106 w 119"/>
                  <a:gd name="T19" fmla="*/ 55 h 118"/>
                  <a:gd name="T20" fmla="*/ 106 w 119"/>
                  <a:gd name="T21" fmla="*/ 63 h 118"/>
                  <a:gd name="T22" fmla="*/ 106 w 119"/>
                  <a:gd name="T23" fmla="*/ 71 h 118"/>
                  <a:gd name="T24" fmla="*/ 108 w 119"/>
                  <a:gd name="T25" fmla="*/ 76 h 118"/>
                  <a:gd name="T26" fmla="*/ 108 w 119"/>
                  <a:gd name="T27" fmla="*/ 84 h 118"/>
                  <a:gd name="T28" fmla="*/ 110 w 119"/>
                  <a:gd name="T29" fmla="*/ 92 h 118"/>
                  <a:gd name="T30" fmla="*/ 111 w 119"/>
                  <a:gd name="T31" fmla="*/ 97 h 118"/>
                  <a:gd name="T32" fmla="*/ 113 w 119"/>
                  <a:gd name="T33" fmla="*/ 105 h 118"/>
                  <a:gd name="T34" fmla="*/ 117 w 119"/>
                  <a:gd name="T35" fmla="*/ 113 h 118"/>
                  <a:gd name="T36" fmla="*/ 119 w 119"/>
                  <a:gd name="T37" fmla="*/ 118 h 118"/>
                  <a:gd name="T38" fmla="*/ 0 w 119"/>
                  <a:gd name="T39" fmla="*/ 5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118">
                    <a:moveTo>
                      <a:pt x="0" y="59"/>
                    </a:moveTo>
                    <a:lnTo>
                      <a:pt x="119" y="0"/>
                    </a:lnTo>
                    <a:lnTo>
                      <a:pt x="117" y="5"/>
                    </a:lnTo>
                    <a:lnTo>
                      <a:pt x="113" y="13"/>
                    </a:lnTo>
                    <a:lnTo>
                      <a:pt x="111" y="21"/>
                    </a:lnTo>
                    <a:lnTo>
                      <a:pt x="110" y="26"/>
                    </a:lnTo>
                    <a:lnTo>
                      <a:pt x="108" y="34"/>
                    </a:lnTo>
                    <a:lnTo>
                      <a:pt x="108" y="42"/>
                    </a:lnTo>
                    <a:lnTo>
                      <a:pt x="106" y="48"/>
                    </a:lnTo>
                    <a:lnTo>
                      <a:pt x="106" y="55"/>
                    </a:lnTo>
                    <a:lnTo>
                      <a:pt x="106" y="63"/>
                    </a:lnTo>
                    <a:lnTo>
                      <a:pt x="106" y="71"/>
                    </a:lnTo>
                    <a:lnTo>
                      <a:pt x="108" y="76"/>
                    </a:lnTo>
                    <a:lnTo>
                      <a:pt x="108" y="84"/>
                    </a:lnTo>
                    <a:lnTo>
                      <a:pt x="110" y="92"/>
                    </a:lnTo>
                    <a:lnTo>
                      <a:pt x="111" y="97"/>
                    </a:lnTo>
                    <a:lnTo>
                      <a:pt x="113" y="105"/>
                    </a:lnTo>
                    <a:lnTo>
                      <a:pt x="117" y="113"/>
                    </a:lnTo>
                    <a:lnTo>
                      <a:pt x="119" y="118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4042" y="1914"/>
                <a:ext cx="170" cy="170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4094" y="1962"/>
                <a:ext cx="5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ko-KR" altLang="en-US" sz="700">
                    <a:solidFill>
                      <a:srgbClr val="000000"/>
                    </a:solidFill>
                  </a:rPr>
                  <a:t>키</a:t>
                </a:r>
                <a:endParaRPr kumimoji="1" lang="ko-KR" altLang="en-US" sz="24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4321" y="1602"/>
                <a:ext cx="396" cy="171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415" y="1651"/>
                <a:ext cx="17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700">
                    <a:solidFill>
                      <a:srgbClr val="000000"/>
                    </a:solidFill>
                  </a:rPr>
                  <a:t>64 bits</a:t>
                </a:r>
                <a:endParaRPr kumimoji="1" lang="en-US" altLang="ko-KR" sz="24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4321" y="1914"/>
                <a:ext cx="396" cy="170"/>
              </a:xfrm>
              <a:prstGeom prst="rect">
                <a:avLst/>
              </a:prstGeom>
              <a:solidFill>
                <a:srgbClr val="FFFF00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Rectangle 25"/>
              <p:cNvSpPr>
                <a:spLocks noChangeArrowheads="1"/>
              </p:cNvSpPr>
              <p:nvPr/>
            </p:nvSpPr>
            <p:spPr bwMode="auto">
              <a:xfrm>
                <a:off x="4454" y="1962"/>
                <a:ext cx="10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700">
                    <a:solidFill>
                      <a:srgbClr val="000000"/>
                    </a:solidFill>
                  </a:rPr>
                  <a:t>DES</a:t>
                </a:r>
                <a:endParaRPr kumimoji="1" lang="en-US" altLang="ko-KR" sz="24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tangle 26"/>
              <p:cNvSpPr>
                <a:spLocks noChangeArrowheads="1"/>
              </p:cNvSpPr>
              <p:nvPr/>
            </p:nvSpPr>
            <p:spPr bwMode="auto">
              <a:xfrm>
                <a:off x="4321" y="2225"/>
                <a:ext cx="396" cy="171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4415" y="2274"/>
                <a:ext cx="17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700">
                    <a:solidFill>
                      <a:srgbClr val="000000"/>
                    </a:solidFill>
                  </a:rPr>
                  <a:t>64 bits</a:t>
                </a:r>
                <a:endParaRPr kumimoji="1" lang="en-US" altLang="ko-KR" sz="24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>
                <a:off x="4519" y="1773"/>
                <a:ext cx="1" cy="9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Freeform 29"/>
              <p:cNvSpPr>
                <a:spLocks/>
              </p:cNvSpPr>
              <p:nvPr/>
            </p:nvSpPr>
            <p:spPr bwMode="auto">
              <a:xfrm>
                <a:off x="4489" y="1854"/>
                <a:ext cx="60" cy="60"/>
              </a:xfrm>
              <a:custGeom>
                <a:avLst/>
                <a:gdLst>
                  <a:gd name="T0" fmla="*/ 60 w 119"/>
                  <a:gd name="T1" fmla="*/ 118 h 118"/>
                  <a:gd name="T2" fmla="*/ 0 w 119"/>
                  <a:gd name="T3" fmla="*/ 0 h 118"/>
                  <a:gd name="T4" fmla="*/ 6 w 119"/>
                  <a:gd name="T5" fmla="*/ 3 h 118"/>
                  <a:gd name="T6" fmla="*/ 14 w 119"/>
                  <a:gd name="T7" fmla="*/ 5 h 118"/>
                  <a:gd name="T8" fmla="*/ 20 w 119"/>
                  <a:gd name="T9" fmla="*/ 9 h 118"/>
                  <a:gd name="T10" fmla="*/ 27 w 119"/>
                  <a:gd name="T11" fmla="*/ 11 h 118"/>
                  <a:gd name="T12" fmla="*/ 35 w 119"/>
                  <a:gd name="T13" fmla="*/ 11 h 118"/>
                  <a:gd name="T14" fmla="*/ 41 w 119"/>
                  <a:gd name="T15" fmla="*/ 13 h 118"/>
                  <a:gd name="T16" fmla="*/ 48 w 119"/>
                  <a:gd name="T17" fmla="*/ 13 h 118"/>
                  <a:gd name="T18" fmla="*/ 56 w 119"/>
                  <a:gd name="T19" fmla="*/ 15 h 118"/>
                  <a:gd name="T20" fmla="*/ 64 w 119"/>
                  <a:gd name="T21" fmla="*/ 15 h 118"/>
                  <a:gd name="T22" fmla="*/ 71 w 119"/>
                  <a:gd name="T23" fmla="*/ 13 h 118"/>
                  <a:gd name="T24" fmla="*/ 77 w 119"/>
                  <a:gd name="T25" fmla="*/ 13 h 118"/>
                  <a:gd name="T26" fmla="*/ 85 w 119"/>
                  <a:gd name="T27" fmla="*/ 11 h 118"/>
                  <a:gd name="T28" fmla="*/ 92 w 119"/>
                  <a:gd name="T29" fmla="*/ 11 h 118"/>
                  <a:gd name="T30" fmla="*/ 98 w 119"/>
                  <a:gd name="T31" fmla="*/ 9 h 118"/>
                  <a:gd name="T32" fmla="*/ 106 w 119"/>
                  <a:gd name="T33" fmla="*/ 5 h 118"/>
                  <a:gd name="T34" fmla="*/ 112 w 119"/>
                  <a:gd name="T35" fmla="*/ 3 h 118"/>
                  <a:gd name="T36" fmla="*/ 119 w 119"/>
                  <a:gd name="T37" fmla="*/ 0 h 118"/>
                  <a:gd name="T38" fmla="*/ 60 w 119"/>
                  <a:gd name="T39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118">
                    <a:moveTo>
                      <a:pt x="60" y="118"/>
                    </a:moveTo>
                    <a:lnTo>
                      <a:pt x="0" y="0"/>
                    </a:lnTo>
                    <a:lnTo>
                      <a:pt x="6" y="3"/>
                    </a:lnTo>
                    <a:lnTo>
                      <a:pt x="14" y="5"/>
                    </a:lnTo>
                    <a:lnTo>
                      <a:pt x="20" y="9"/>
                    </a:lnTo>
                    <a:lnTo>
                      <a:pt x="27" y="11"/>
                    </a:lnTo>
                    <a:lnTo>
                      <a:pt x="35" y="11"/>
                    </a:lnTo>
                    <a:lnTo>
                      <a:pt x="41" y="13"/>
                    </a:lnTo>
                    <a:lnTo>
                      <a:pt x="48" y="13"/>
                    </a:lnTo>
                    <a:lnTo>
                      <a:pt x="56" y="15"/>
                    </a:lnTo>
                    <a:lnTo>
                      <a:pt x="64" y="15"/>
                    </a:lnTo>
                    <a:lnTo>
                      <a:pt x="71" y="13"/>
                    </a:lnTo>
                    <a:lnTo>
                      <a:pt x="77" y="13"/>
                    </a:lnTo>
                    <a:lnTo>
                      <a:pt x="85" y="11"/>
                    </a:lnTo>
                    <a:lnTo>
                      <a:pt x="92" y="11"/>
                    </a:lnTo>
                    <a:lnTo>
                      <a:pt x="98" y="9"/>
                    </a:lnTo>
                    <a:lnTo>
                      <a:pt x="106" y="5"/>
                    </a:lnTo>
                    <a:lnTo>
                      <a:pt x="112" y="3"/>
                    </a:lnTo>
                    <a:lnTo>
                      <a:pt x="119" y="0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Line 30"/>
              <p:cNvSpPr>
                <a:spLocks noChangeShapeType="1"/>
              </p:cNvSpPr>
              <p:nvPr/>
            </p:nvSpPr>
            <p:spPr bwMode="auto">
              <a:xfrm>
                <a:off x="4519" y="2084"/>
                <a:ext cx="1" cy="9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" name="Freeform 31"/>
              <p:cNvSpPr>
                <a:spLocks/>
              </p:cNvSpPr>
              <p:nvPr/>
            </p:nvSpPr>
            <p:spPr bwMode="auto">
              <a:xfrm>
                <a:off x="4489" y="2166"/>
                <a:ext cx="60" cy="59"/>
              </a:xfrm>
              <a:custGeom>
                <a:avLst/>
                <a:gdLst>
                  <a:gd name="T0" fmla="*/ 60 w 119"/>
                  <a:gd name="T1" fmla="*/ 118 h 118"/>
                  <a:gd name="T2" fmla="*/ 0 w 119"/>
                  <a:gd name="T3" fmla="*/ 0 h 118"/>
                  <a:gd name="T4" fmla="*/ 6 w 119"/>
                  <a:gd name="T5" fmla="*/ 3 h 118"/>
                  <a:gd name="T6" fmla="*/ 14 w 119"/>
                  <a:gd name="T7" fmla="*/ 5 h 118"/>
                  <a:gd name="T8" fmla="*/ 20 w 119"/>
                  <a:gd name="T9" fmla="*/ 9 h 118"/>
                  <a:gd name="T10" fmla="*/ 27 w 119"/>
                  <a:gd name="T11" fmla="*/ 11 h 118"/>
                  <a:gd name="T12" fmla="*/ 35 w 119"/>
                  <a:gd name="T13" fmla="*/ 11 h 118"/>
                  <a:gd name="T14" fmla="*/ 41 w 119"/>
                  <a:gd name="T15" fmla="*/ 13 h 118"/>
                  <a:gd name="T16" fmla="*/ 48 w 119"/>
                  <a:gd name="T17" fmla="*/ 13 h 118"/>
                  <a:gd name="T18" fmla="*/ 56 w 119"/>
                  <a:gd name="T19" fmla="*/ 15 h 118"/>
                  <a:gd name="T20" fmla="*/ 64 w 119"/>
                  <a:gd name="T21" fmla="*/ 15 h 118"/>
                  <a:gd name="T22" fmla="*/ 71 w 119"/>
                  <a:gd name="T23" fmla="*/ 13 h 118"/>
                  <a:gd name="T24" fmla="*/ 77 w 119"/>
                  <a:gd name="T25" fmla="*/ 13 h 118"/>
                  <a:gd name="T26" fmla="*/ 85 w 119"/>
                  <a:gd name="T27" fmla="*/ 11 h 118"/>
                  <a:gd name="T28" fmla="*/ 92 w 119"/>
                  <a:gd name="T29" fmla="*/ 11 h 118"/>
                  <a:gd name="T30" fmla="*/ 98 w 119"/>
                  <a:gd name="T31" fmla="*/ 9 h 118"/>
                  <a:gd name="T32" fmla="*/ 106 w 119"/>
                  <a:gd name="T33" fmla="*/ 5 h 118"/>
                  <a:gd name="T34" fmla="*/ 112 w 119"/>
                  <a:gd name="T35" fmla="*/ 3 h 118"/>
                  <a:gd name="T36" fmla="*/ 119 w 119"/>
                  <a:gd name="T37" fmla="*/ 0 h 118"/>
                  <a:gd name="T38" fmla="*/ 60 w 119"/>
                  <a:gd name="T39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118">
                    <a:moveTo>
                      <a:pt x="60" y="118"/>
                    </a:moveTo>
                    <a:lnTo>
                      <a:pt x="0" y="0"/>
                    </a:lnTo>
                    <a:lnTo>
                      <a:pt x="6" y="3"/>
                    </a:lnTo>
                    <a:lnTo>
                      <a:pt x="14" y="5"/>
                    </a:lnTo>
                    <a:lnTo>
                      <a:pt x="20" y="9"/>
                    </a:lnTo>
                    <a:lnTo>
                      <a:pt x="27" y="11"/>
                    </a:lnTo>
                    <a:lnTo>
                      <a:pt x="35" y="11"/>
                    </a:lnTo>
                    <a:lnTo>
                      <a:pt x="41" y="13"/>
                    </a:lnTo>
                    <a:lnTo>
                      <a:pt x="48" y="13"/>
                    </a:lnTo>
                    <a:lnTo>
                      <a:pt x="56" y="15"/>
                    </a:lnTo>
                    <a:lnTo>
                      <a:pt x="64" y="15"/>
                    </a:lnTo>
                    <a:lnTo>
                      <a:pt x="71" y="13"/>
                    </a:lnTo>
                    <a:lnTo>
                      <a:pt x="77" y="13"/>
                    </a:lnTo>
                    <a:lnTo>
                      <a:pt x="85" y="11"/>
                    </a:lnTo>
                    <a:lnTo>
                      <a:pt x="92" y="11"/>
                    </a:lnTo>
                    <a:lnTo>
                      <a:pt x="98" y="9"/>
                    </a:lnTo>
                    <a:lnTo>
                      <a:pt x="106" y="5"/>
                    </a:lnTo>
                    <a:lnTo>
                      <a:pt x="112" y="3"/>
                    </a:lnTo>
                    <a:lnTo>
                      <a:pt x="119" y="0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Line 32"/>
              <p:cNvSpPr>
                <a:spLocks noChangeShapeType="1"/>
              </p:cNvSpPr>
              <p:nvPr/>
            </p:nvSpPr>
            <p:spPr bwMode="auto">
              <a:xfrm flipH="1">
                <a:off x="4762" y="1999"/>
                <a:ext cx="125" cy="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Freeform 33"/>
              <p:cNvSpPr>
                <a:spLocks/>
              </p:cNvSpPr>
              <p:nvPr/>
            </p:nvSpPr>
            <p:spPr bwMode="auto">
              <a:xfrm>
                <a:off x="4717" y="1969"/>
                <a:ext cx="59" cy="60"/>
              </a:xfrm>
              <a:custGeom>
                <a:avLst/>
                <a:gdLst>
                  <a:gd name="T0" fmla="*/ 0 w 119"/>
                  <a:gd name="T1" fmla="*/ 59 h 118"/>
                  <a:gd name="T2" fmla="*/ 119 w 119"/>
                  <a:gd name="T3" fmla="*/ 0 h 118"/>
                  <a:gd name="T4" fmla="*/ 115 w 119"/>
                  <a:gd name="T5" fmla="*/ 5 h 118"/>
                  <a:gd name="T6" fmla="*/ 113 w 119"/>
                  <a:gd name="T7" fmla="*/ 13 h 118"/>
                  <a:gd name="T8" fmla="*/ 109 w 119"/>
                  <a:gd name="T9" fmla="*/ 21 h 118"/>
                  <a:gd name="T10" fmla="*/ 107 w 119"/>
                  <a:gd name="T11" fmla="*/ 26 h 118"/>
                  <a:gd name="T12" fmla="*/ 107 w 119"/>
                  <a:gd name="T13" fmla="*/ 34 h 118"/>
                  <a:gd name="T14" fmla="*/ 106 w 119"/>
                  <a:gd name="T15" fmla="*/ 42 h 118"/>
                  <a:gd name="T16" fmla="*/ 106 w 119"/>
                  <a:gd name="T17" fmla="*/ 48 h 118"/>
                  <a:gd name="T18" fmla="*/ 104 w 119"/>
                  <a:gd name="T19" fmla="*/ 55 h 118"/>
                  <a:gd name="T20" fmla="*/ 104 w 119"/>
                  <a:gd name="T21" fmla="*/ 63 h 118"/>
                  <a:gd name="T22" fmla="*/ 106 w 119"/>
                  <a:gd name="T23" fmla="*/ 71 h 118"/>
                  <a:gd name="T24" fmla="*/ 106 w 119"/>
                  <a:gd name="T25" fmla="*/ 76 h 118"/>
                  <a:gd name="T26" fmla="*/ 107 w 119"/>
                  <a:gd name="T27" fmla="*/ 84 h 118"/>
                  <a:gd name="T28" fmla="*/ 107 w 119"/>
                  <a:gd name="T29" fmla="*/ 92 h 118"/>
                  <a:gd name="T30" fmla="*/ 109 w 119"/>
                  <a:gd name="T31" fmla="*/ 97 h 118"/>
                  <a:gd name="T32" fmla="*/ 113 w 119"/>
                  <a:gd name="T33" fmla="*/ 105 h 118"/>
                  <a:gd name="T34" fmla="*/ 115 w 119"/>
                  <a:gd name="T35" fmla="*/ 113 h 118"/>
                  <a:gd name="T36" fmla="*/ 119 w 119"/>
                  <a:gd name="T37" fmla="*/ 118 h 118"/>
                  <a:gd name="T38" fmla="*/ 0 w 119"/>
                  <a:gd name="T39" fmla="*/ 5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118">
                    <a:moveTo>
                      <a:pt x="0" y="59"/>
                    </a:moveTo>
                    <a:lnTo>
                      <a:pt x="119" y="0"/>
                    </a:lnTo>
                    <a:lnTo>
                      <a:pt x="115" y="5"/>
                    </a:lnTo>
                    <a:lnTo>
                      <a:pt x="113" y="13"/>
                    </a:lnTo>
                    <a:lnTo>
                      <a:pt x="109" y="21"/>
                    </a:lnTo>
                    <a:lnTo>
                      <a:pt x="107" y="26"/>
                    </a:lnTo>
                    <a:lnTo>
                      <a:pt x="107" y="34"/>
                    </a:lnTo>
                    <a:lnTo>
                      <a:pt x="106" y="42"/>
                    </a:lnTo>
                    <a:lnTo>
                      <a:pt x="106" y="48"/>
                    </a:lnTo>
                    <a:lnTo>
                      <a:pt x="104" y="55"/>
                    </a:lnTo>
                    <a:lnTo>
                      <a:pt x="104" y="63"/>
                    </a:lnTo>
                    <a:lnTo>
                      <a:pt x="106" y="71"/>
                    </a:lnTo>
                    <a:lnTo>
                      <a:pt x="106" y="76"/>
                    </a:lnTo>
                    <a:lnTo>
                      <a:pt x="107" y="84"/>
                    </a:lnTo>
                    <a:lnTo>
                      <a:pt x="107" y="92"/>
                    </a:lnTo>
                    <a:lnTo>
                      <a:pt x="109" y="97"/>
                    </a:lnTo>
                    <a:lnTo>
                      <a:pt x="113" y="105"/>
                    </a:lnTo>
                    <a:lnTo>
                      <a:pt x="115" y="113"/>
                    </a:lnTo>
                    <a:lnTo>
                      <a:pt x="119" y="118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Rectangle 34"/>
              <p:cNvSpPr>
                <a:spLocks noChangeArrowheads="1"/>
              </p:cNvSpPr>
              <p:nvPr/>
            </p:nvSpPr>
            <p:spPr bwMode="auto">
              <a:xfrm>
                <a:off x="4889" y="1914"/>
                <a:ext cx="169" cy="170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Rectangle 35"/>
              <p:cNvSpPr>
                <a:spLocks noChangeArrowheads="1"/>
              </p:cNvSpPr>
              <p:nvPr/>
            </p:nvSpPr>
            <p:spPr bwMode="auto">
              <a:xfrm>
                <a:off x="4940" y="1962"/>
                <a:ext cx="5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ko-KR" altLang="en-US" sz="700">
                    <a:solidFill>
                      <a:srgbClr val="000000"/>
                    </a:solidFill>
                  </a:rPr>
                  <a:t>키</a:t>
                </a:r>
                <a:endParaRPr kumimoji="1" lang="ko-KR" altLang="en-US" sz="2400" b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2513888" y="4928211"/>
              <a:ext cx="25394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64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비트 블록으로 나누어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각각을 암호화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" name="바닥글 개체 틀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40" name="날짜 개체 틀 3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803804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블록암호 예제 </a:t>
            </a:r>
            <a:r>
              <a:rPr lang="en-US" altLang="ko-KR" sz="3600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Cipher Block Chaining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73" name="그룹 72"/>
          <p:cNvGrpSpPr/>
          <p:nvPr/>
        </p:nvGrpSpPr>
        <p:grpSpPr>
          <a:xfrm>
            <a:off x="1142194" y="1363052"/>
            <a:ext cx="6859613" cy="2955600"/>
            <a:chOff x="1007063" y="1374928"/>
            <a:chExt cx="6859613" cy="2955600"/>
          </a:xfrm>
        </p:grpSpPr>
        <p:pic>
          <p:nvPicPr>
            <p:cNvPr id="5" name="Picture 4" descr="BE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063" y="1374928"/>
              <a:ext cx="2955600" cy="295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BEE_CFB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1076" y="1374928"/>
              <a:ext cx="2955600" cy="295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그룹 73"/>
          <p:cNvGrpSpPr/>
          <p:nvPr/>
        </p:nvGrpSpPr>
        <p:grpSpPr>
          <a:xfrm>
            <a:off x="1547244" y="4448763"/>
            <a:ext cx="6973885" cy="1600200"/>
            <a:chOff x="1838190" y="4781493"/>
            <a:chExt cx="6973885" cy="1600200"/>
          </a:xfrm>
        </p:grpSpPr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4649650" y="4781493"/>
              <a:ext cx="4162425" cy="1600200"/>
              <a:chOff x="3018" y="1506"/>
              <a:chExt cx="2622" cy="1008"/>
            </a:xfrm>
          </p:grpSpPr>
          <p:sp>
            <p:nvSpPr>
              <p:cNvPr id="8" name="Rectangle 9"/>
              <p:cNvSpPr>
                <a:spLocks noChangeArrowheads="1"/>
              </p:cNvSpPr>
              <p:nvPr/>
            </p:nvSpPr>
            <p:spPr bwMode="auto">
              <a:xfrm>
                <a:off x="3963" y="1506"/>
                <a:ext cx="397" cy="170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Rectangle 10"/>
              <p:cNvSpPr>
                <a:spLocks noChangeArrowheads="1"/>
              </p:cNvSpPr>
              <p:nvPr/>
            </p:nvSpPr>
            <p:spPr bwMode="auto">
              <a:xfrm>
                <a:off x="4057" y="1555"/>
                <a:ext cx="21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7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64 bits</a:t>
                </a:r>
                <a:endParaRPr kumimoji="1" lang="en-US" altLang="ko-KR" sz="2400" b="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0" name="Rectangle 11"/>
              <p:cNvSpPr>
                <a:spLocks noChangeArrowheads="1"/>
              </p:cNvSpPr>
              <p:nvPr/>
            </p:nvSpPr>
            <p:spPr bwMode="auto">
              <a:xfrm>
                <a:off x="3962" y="2033"/>
                <a:ext cx="396" cy="170"/>
              </a:xfrm>
              <a:prstGeom prst="rect">
                <a:avLst/>
              </a:prstGeom>
              <a:solidFill>
                <a:srgbClr val="FFFF00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Rectangle 12"/>
              <p:cNvSpPr>
                <a:spLocks noChangeArrowheads="1"/>
              </p:cNvSpPr>
              <p:nvPr/>
            </p:nvSpPr>
            <p:spPr bwMode="auto">
              <a:xfrm>
                <a:off x="4095" y="2080"/>
                <a:ext cx="143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7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DES</a:t>
                </a:r>
                <a:endParaRPr kumimoji="1" lang="en-US" altLang="ko-KR" sz="2400" b="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2" name="Rectangle 13"/>
              <p:cNvSpPr>
                <a:spLocks noChangeArrowheads="1"/>
              </p:cNvSpPr>
              <p:nvPr/>
            </p:nvSpPr>
            <p:spPr bwMode="auto">
              <a:xfrm>
                <a:off x="3963" y="2344"/>
                <a:ext cx="397" cy="170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Rectangle 14"/>
              <p:cNvSpPr>
                <a:spLocks noChangeArrowheads="1"/>
              </p:cNvSpPr>
              <p:nvPr/>
            </p:nvSpPr>
            <p:spPr bwMode="auto">
              <a:xfrm>
                <a:off x="4057" y="2392"/>
                <a:ext cx="21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7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64 bits</a:t>
                </a:r>
                <a:endParaRPr kumimoji="1" lang="en-US" altLang="ko-KR" sz="2400" b="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4" name="Freeform 15"/>
              <p:cNvSpPr>
                <a:spLocks/>
              </p:cNvSpPr>
              <p:nvPr/>
            </p:nvSpPr>
            <p:spPr bwMode="auto">
              <a:xfrm>
                <a:off x="4161" y="1676"/>
                <a:ext cx="1" cy="74"/>
              </a:xfrm>
              <a:custGeom>
                <a:avLst/>
                <a:gdLst>
                  <a:gd name="T0" fmla="*/ 2 w 2"/>
                  <a:gd name="T1" fmla="*/ 0 h 148"/>
                  <a:gd name="T2" fmla="*/ 2 w 2"/>
                  <a:gd name="T3" fmla="*/ 137 h 148"/>
                  <a:gd name="T4" fmla="*/ 0 w 2"/>
                  <a:gd name="T5" fmla="*/ 137 h 148"/>
                  <a:gd name="T6" fmla="*/ 0 w 2"/>
                  <a:gd name="T7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48">
                    <a:moveTo>
                      <a:pt x="2" y="0"/>
                    </a:moveTo>
                    <a:lnTo>
                      <a:pt x="2" y="137"/>
                    </a:lnTo>
                    <a:lnTo>
                      <a:pt x="0" y="137"/>
                    </a:lnTo>
                    <a:lnTo>
                      <a:pt x="0" y="148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Freeform 16"/>
              <p:cNvSpPr>
                <a:spLocks/>
              </p:cNvSpPr>
              <p:nvPr/>
            </p:nvSpPr>
            <p:spPr bwMode="auto">
              <a:xfrm>
                <a:off x="4131" y="1735"/>
                <a:ext cx="59" cy="60"/>
              </a:xfrm>
              <a:custGeom>
                <a:avLst/>
                <a:gdLst>
                  <a:gd name="T0" fmla="*/ 59 w 119"/>
                  <a:gd name="T1" fmla="*/ 119 h 119"/>
                  <a:gd name="T2" fmla="*/ 0 w 119"/>
                  <a:gd name="T3" fmla="*/ 0 h 119"/>
                  <a:gd name="T4" fmla="*/ 7 w 119"/>
                  <a:gd name="T5" fmla="*/ 2 h 119"/>
                  <a:gd name="T6" fmla="*/ 13 w 119"/>
                  <a:gd name="T7" fmla="*/ 6 h 119"/>
                  <a:gd name="T8" fmla="*/ 21 w 119"/>
                  <a:gd name="T9" fmla="*/ 8 h 119"/>
                  <a:gd name="T10" fmla="*/ 27 w 119"/>
                  <a:gd name="T11" fmla="*/ 10 h 119"/>
                  <a:gd name="T12" fmla="*/ 34 w 119"/>
                  <a:gd name="T13" fmla="*/ 12 h 119"/>
                  <a:gd name="T14" fmla="*/ 42 w 119"/>
                  <a:gd name="T15" fmla="*/ 14 h 119"/>
                  <a:gd name="T16" fmla="*/ 50 w 119"/>
                  <a:gd name="T17" fmla="*/ 14 h 119"/>
                  <a:gd name="T18" fmla="*/ 55 w 119"/>
                  <a:gd name="T19" fmla="*/ 14 h 119"/>
                  <a:gd name="T20" fmla="*/ 63 w 119"/>
                  <a:gd name="T21" fmla="*/ 14 h 119"/>
                  <a:gd name="T22" fmla="*/ 71 w 119"/>
                  <a:gd name="T23" fmla="*/ 14 h 119"/>
                  <a:gd name="T24" fmla="*/ 78 w 119"/>
                  <a:gd name="T25" fmla="*/ 14 h 119"/>
                  <a:gd name="T26" fmla="*/ 84 w 119"/>
                  <a:gd name="T27" fmla="*/ 12 h 119"/>
                  <a:gd name="T28" fmla="*/ 92 w 119"/>
                  <a:gd name="T29" fmla="*/ 10 h 119"/>
                  <a:gd name="T30" fmla="*/ 99 w 119"/>
                  <a:gd name="T31" fmla="*/ 8 h 119"/>
                  <a:gd name="T32" fmla="*/ 105 w 119"/>
                  <a:gd name="T33" fmla="*/ 6 h 119"/>
                  <a:gd name="T34" fmla="*/ 113 w 119"/>
                  <a:gd name="T35" fmla="*/ 2 h 119"/>
                  <a:gd name="T36" fmla="*/ 119 w 119"/>
                  <a:gd name="T37" fmla="*/ 0 h 119"/>
                  <a:gd name="T38" fmla="*/ 59 w 119"/>
                  <a:gd name="T39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119">
                    <a:moveTo>
                      <a:pt x="59" y="119"/>
                    </a:moveTo>
                    <a:lnTo>
                      <a:pt x="0" y="0"/>
                    </a:lnTo>
                    <a:lnTo>
                      <a:pt x="7" y="2"/>
                    </a:lnTo>
                    <a:lnTo>
                      <a:pt x="13" y="6"/>
                    </a:lnTo>
                    <a:lnTo>
                      <a:pt x="21" y="8"/>
                    </a:lnTo>
                    <a:lnTo>
                      <a:pt x="27" y="10"/>
                    </a:lnTo>
                    <a:lnTo>
                      <a:pt x="34" y="12"/>
                    </a:lnTo>
                    <a:lnTo>
                      <a:pt x="42" y="14"/>
                    </a:lnTo>
                    <a:lnTo>
                      <a:pt x="50" y="14"/>
                    </a:lnTo>
                    <a:lnTo>
                      <a:pt x="55" y="14"/>
                    </a:lnTo>
                    <a:lnTo>
                      <a:pt x="63" y="14"/>
                    </a:lnTo>
                    <a:lnTo>
                      <a:pt x="71" y="14"/>
                    </a:lnTo>
                    <a:lnTo>
                      <a:pt x="78" y="14"/>
                    </a:lnTo>
                    <a:lnTo>
                      <a:pt x="84" y="12"/>
                    </a:lnTo>
                    <a:lnTo>
                      <a:pt x="92" y="10"/>
                    </a:lnTo>
                    <a:lnTo>
                      <a:pt x="99" y="8"/>
                    </a:lnTo>
                    <a:lnTo>
                      <a:pt x="105" y="6"/>
                    </a:lnTo>
                    <a:lnTo>
                      <a:pt x="113" y="2"/>
                    </a:lnTo>
                    <a:lnTo>
                      <a:pt x="119" y="0"/>
                    </a:lnTo>
                    <a:lnTo>
                      <a:pt x="59" y="11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Freeform 17"/>
              <p:cNvSpPr>
                <a:spLocks/>
              </p:cNvSpPr>
              <p:nvPr/>
            </p:nvSpPr>
            <p:spPr bwMode="auto">
              <a:xfrm>
                <a:off x="4161" y="2203"/>
                <a:ext cx="1" cy="96"/>
              </a:xfrm>
              <a:custGeom>
                <a:avLst/>
                <a:gdLst>
                  <a:gd name="T0" fmla="*/ 0 w 2"/>
                  <a:gd name="T1" fmla="*/ 0 h 194"/>
                  <a:gd name="T2" fmla="*/ 0 w 2"/>
                  <a:gd name="T3" fmla="*/ 169 h 194"/>
                  <a:gd name="T4" fmla="*/ 2 w 2"/>
                  <a:gd name="T5" fmla="*/ 169 h 194"/>
                  <a:gd name="T6" fmla="*/ 2 w 2"/>
                  <a:gd name="T7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94">
                    <a:moveTo>
                      <a:pt x="0" y="0"/>
                    </a:moveTo>
                    <a:lnTo>
                      <a:pt x="0" y="169"/>
                    </a:lnTo>
                    <a:lnTo>
                      <a:pt x="2" y="169"/>
                    </a:lnTo>
                    <a:lnTo>
                      <a:pt x="2" y="194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Freeform 18"/>
              <p:cNvSpPr>
                <a:spLocks/>
              </p:cNvSpPr>
              <p:nvPr/>
            </p:nvSpPr>
            <p:spPr bwMode="auto">
              <a:xfrm>
                <a:off x="4132" y="2285"/>
                <a:ext cx="59" cy="59"/>
              </a:xfrm>
              <a:custGeom>
                <a:avLst/>
                <a:gdLst>
                  <a:gd name="T0" fmla="*/ 59 w 118"/>
                  <a:gd name="T1" fmla="*/ 119 h 119"/>
                  <a:gd name="T2" fmla="*/ 0 w 118"/>
                  <a:gd name="T3" fmla="*/ 0 h 119"/>
                  <a:gd name="T4" fmla="*/ 5 w 118"/>
                  <a:gd name="T5" fmla="*/ 2 h 119"/>
                  <a:gd name="T6" fmla="*/ 13 w 118"/>
                  <a:gd name="T7" fmla="*/ 6 h 119"/>
                  <a:gd name="T8" fmla="*/ 19 w 118"/>
                  <a:gd name="T9" fmla="*/ 8 h 119"/>
                  <a:gd name="T10" fmla="*/ 27 w 118"/>
                  <a:gd name="T11" fmla="*/ 9 h 119"/>
                  <a:gd name="T12" fmla="*/ 34 w 118"/>
                  <a:gd name="T13" fmla="*/ 11 h 119"/>
                  <a:gd name="T14" fmla="*/ 40 w 118"/>
                  <a:gd name="T15" fmla="*/ 11 h 119"/>
                  <a:gd name="T16" fmla="*/ 48 w 118"/>
                  <a:gd name="T17" fmla="*/ 13 h 119"/>
                  <a:gd name="T18" fmla="*/ 55 w 118"/>
                  <a:gd name="T19" fmla="*/ 13 h 119"/>
                  <a:gd name="T20" fmla="*/ 63 w 118"/>
                  <a:gd name="T21" fmla="*/ 13 h 119"/>
                  <a:gd name="T22" fmla="*/ 71 w 118"/>
                  <a:gd name="T23" fmla="*/ 13 h 119"/>
                  <a:gd name="T24" fmla="*/ 76 w 118"/>
                  <a:gd name="T25" fmla="*/ 11 h 119"/>
                  <a:gd name="T26" fmla="*/ 84 w 118"/>
                  <a:gd name="T27" fmla="*/ 11 h 119"/>
                  <a:gd name="T28" fmla="*/ 92 w 118"/>
                  <a:gd name="T29" fmla="*/ 9 h 119"/>
                  <a:gd name="T30" fmla="*/ 97 w 118"/>
                  <a:gd name="T31" fmla="*/ 8 h 119"/>
                  <a:gd name="T32" fmla="*/ 105 w 118"/>
                  <a:gd name="T33" fmla="*/ 6 h 119"/>
                  <a:gd name="T34" fmla="*/ 111 w 118"/>
                  <a:gd name="T35" fmla="*/ 2 h 119"/>
                  <a:gd name="T36" fmla="*/ 118 w 118"/>
                  <a:gd name="T37" fmla="*/ 0 h 119"/>
                  <a:gd name="T38" fmla="*/ 59 w 118"/>
                  <a:gd name="T39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" h="119">
                    <a:moveTo>
                      <a:pt x="59" y="119"/>
                    </a:moveTo>
                    <a:lnTo>
                      <a:pt x="0" y="0"/>
                    </a:lnTo>
                    <a:lnTo>
                      <a:pt x="5" y="2"/>
                    </a:lnTo>
                    <a:lnTo>
                      <a:pt x="13" y="6"/>
                    </a:lnTo>
                    <a:lnTo>
                      <a:pt x="19" y="8"/>
                    </a:lnTo>
                    <a:lnTo>
                      <a:pt x="27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8" y="13"/>
                    </a:lnTo>
                    <a:lnTo>
                      <a:pt x="55" y="13"/>
                    </a:lnTo>
                    <a:lnTo>
                      <a:pt x="63" y="13"/>
                    </a:lnTo>
                    <a:lnTo>
                      <a:pt x="71" y="13"/>
                    </a:lnTo>
                    <a:lnTo>
                      <a:pt x="76" y="11"/>
                    </a:lnTo>
                    <a:lnTo>
                      <a:pt x="84" y="11"/>
                    </a:lnTo>
                    <a:lnTo>
                      <a:pt x="92" y="9"/>
                    </a:lnTo>
                    <a:lnTo>
                      <a:pt x="97" y="8"/>
                    </a:lnTo>
                    <a:lnTo>
                      <a:pt x="105" y="6"/>
                    </a:lnTo>
                    <a:lnTo>
                      <a:pt x="111" y="2"/>
                    </a:lnTo>
                    <a:lnTo>
                      <a:pt x="118" y="0"/>
                    </a:lnTo>
                    <a:lnTo>
                      <a:pt x="59" y="11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" name="Line 19"/>
              <p:cNvSpPr>
                <a:spLocks noChangeShapeType="1"/>
              </p:cNvSpPr>
              <p:nvPr/>
            </p:nvSpPr>
            <p:spPr bwMode="auto">
              <a:xfrm flipH="1">
                <a:off x="4403" y="2117"/>
                <a:ext cx="126" cy="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Freeform 20"/>
              <p:cNvSpPr>
                <a:spLocks/>
              </p:cNvSpPr>
              <p:nvPr/>
            </p:nvSpPr>
            <p:spPr bwMode="auto">
              <a:xfrm>
                <a:off x="4358" y="2088"/>
                <a:ext cx="59" cy="59"/>
              </a:xfrm>
              <a:custGeom>
                <a:avLst/>
                <a:gdLst>
                  <a:gd name="T0" fmla="*/ 0 w 118"/>
                  <a:gd name="T1" fmla="*/ 60 h 119"/>
                  <a:gd name="T2" fmla="*/ 118 w 118"/>
                  <a:gd name="T3" fmla="*/ 0 h 119"/>
                  <a:gd name="T4" fmla="*/ 117 w 118"/>
                  <a:gd name="T5" fmla="*/ 8 h 119"/>
                  <a:gd name="T6" fmla="*/ 113 w 118"/>
                  <a:gd name="T7" fmla="*/ 14 h 119"/>
                  <a:gd name="T8" fmla="*/ 111 w 118"/>
                  <a:gd name="T9" fmla="*/ 21 h 119"/>
                  <a:gd name="T10" fmla="*/ 109 w 118"/>
                  <a:gd name="T11" fmla="*/ 27 h 119"/>
                  <a:gd name="T12" fmla="*/ 107 w 118"/>
                  <a:gd name="T13" fmla="*/ 35 h 119"/>
                  <a:gd name="T14" fmla="*/ 107 w 118"/>
                  <a:gd name="T15" fmla="*/ 42 h 119"/>
                  <a:gd name="T16" fmla="*/ 105 w 118"/>
                  <a:gd name="T17" fmla="*/ 50 h 119"/>
                  <a:gd name="T18" fmla="*/ 105 w 118"/>
                  <a:gd name="T19" fmla="*/ 56 h 119"/>
                  <a:gd name="T20" fmla="*/ 105 w 118"/>
                  <a:gd name="T21" fmla="*/ 63 h 119"/>
                  <a:gd name="T22" fmla="*/ 105 w 118"/>
                  <a:gd name="T23" fmla="*/ 71 h 119"/>
                  <a:gd name="T24" fmla="*/ 107 w 118"/>
                  <a:gd name="T25" fmla="*/ 79 h 119"/>
                  <a:gd name="T26" fmla="*/ 107 w 118"/>
                  <a:gd name="T27" fmla="*/ 85 h 119"/>
                  <a:gd name="T28" fmla="*/ 109 w 118"/>
                  <a:gd name="T29" fmla="*/ 92 h 119"/>
                  <a:gd name="T30" fmla="*/ 111 w 118"/>
                  <a:gd name="T31" fmla="*/ 100 h 119"/>
                  <a:gd name="T32" fmla="*/ 113 w 118"/>
                  <a:gd name="T33" fmla="*/ 106 h 119"/>
                  <a:gd name="T34" fmla="*/ 117 w 118"/>
                  <a:gd name="T35" fmla="*/ 113 h 119"/>
                  <a:gd name="T36" fmla="*/ 118 w 118"/>
                  <a:gd name="T37" fmla="*/ 119 h 119"/>
                  <a:gd name="T38" fmla="*/ 0 w 118"/>
                  <a:gd name="T39" fmla="*/ 6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" h="119">
                    <a:moveTo>
                      <a:pt x="0" y="60"/>
                    </a:moveTo>
                    <a:lnTo>
                      <a:pt x="118" y="0"/>
                    </a:lnTo>
                    <a:lnTo>
                      <a:pt x="117" y="8"/>
                    </a:lnTo>
                    <a:lnTo>
                      <a:pt x="113" y="14"/>
                    </a:lnTo>
                    <a:lnTo>
                      <a:pt x="111" y="21"/>
                    </a:lnTo>
                    <a:lnTo>
                      <a:pt x="109" y="27"/>
                    </a:lnTo>
                    <a:lnTo>
                      <a:pt x="107" y="35"/>
                    </a:lnTo>
                    <a:lnTo>
                      <a:pt x="107" y="42"/>
                    </a:lnTo>
                    <a:lnTo>
                      <a:pt x="105" y="50"/>
                    </a:lnTo>
                    <a:lnTo>
                      <a:pt x="105" y="56"/>
                    </a:lnTo>
                    <a:lnTo>
                      <a:pt x="105" y="63"/>
                    </a:lnTo>
                    <a:lnTo>
                      <a:pt x="105" y="71"/>
                    </a:lnTo>
                    <a:lnTo>
                      <a:pt x="107" y="79"/>
                    </a:lnTo>
                    <a:lnTo>
                      <a:pt x="107" y="85"/>
                    </a:lnTo>
                    <a:lnTo>
                      <a:pt x="109" y="92"/>
                    </a:lnTo>
                    <a:lnTo>
                      <a:pt x="111" y="100"/>
                    </a:lnTo>
                    <a:lnTo>
                      <a:pt x="113" y="106"/>
                    </a:lnTo>
                    <a:lnTo>
                      <a:pt x="117" y="113"/>
                    </a:lnTo>
                    <a:lnTo>
                      <a:pt x="118" y="119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Rectangle 21"/>
              <p:cNvSpPr>
                <a:spLocks noChangeArrowheads="1"/>
              </p:cNvSpPr>
              <p:nvPr/>
            </p:nvSpPr>
            <p:spPr bwMode="auto">
              <a:xfrm>
                <a:off x="4531" y="2033"/>
                <a:ext cx="170" cy="170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Rectangle 22"/>
              <p:cNvSpPr>
                <a:spLocks noChangeArrowheads="1"/>
              </p:cNvSpPr>
              <p:nvPr/>
            </p:nvSpPr>
            <p:spPr bwMode="auto">
              <a:xfrm>
                <a:off x="4583" y="2080"/>
                <a:ext cx="86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ko-KR" altLang="en-US" sz="7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키</a:t>
                </a:r>
                <a:endParaRPr kumimoji="1" lang="ko-KR" altLang="en-US" sz="2400" b="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22" name="Rectangle 23"/>
              <p:cNvSpPr>
                <a:spLocks noChangeArrowheads="1"/>
              </p:cNvSpPr>
              <p:nvPr/>
            </p:nvSpPr>
            <p:spPr bwMode="auto">
              <a:xfrm>
                <a:off x="4903" y="1506"/>
                <a:ext cx="395" cy="170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auto">
              <a:xfrm>
                <a:off x="4996" y="1555"/>
                <a:ext cx="21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7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64 bits</a:t>
                </a:r>
                <a:endParaRPr kumimoji="1" lang="en-US" altLang="ko-KR" sz="2400" b="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24" name="Rectangle 25"/>
              <p:cNvSpPr>
                <a:spLocks noChangeArrowheads="1"/>
              </p:cNvSpPr>
              <p:nvPr/>
            </p:nvSpPr>
            <p:spPr bwMode="auto">
              <a:xfrm>
                <a:off x="4903" y="2033"/>
                <a:ext cx="395" cy="170"/>
              </a:xfrm>
              <a:prstGeom prst="rect">
                <a:avLst/>
              </a:prstGeom>
              <a:solidFill>
                <a:srgbClr val="FFFF00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Rectangle 26"/>
              <p:cNvSpPr>
                <a:spLocks noChangeArrowheads="1"/>
              </p:cNvSpPr>
              <p:nvPr/>
            </p:nvSpPr>
            <p:spPr bwMode="auto">
              <a:xfrm>
                <a:off x="5036" y="2080"/>
                <a:ext cx="143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7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DES</a:t>
                </a:r>
                <a:endParaRPr kumimoji="1" lang="en-US" altLang="ko-KR" sz="2400" b="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/>
            </p:nvSpPr>
            <p:spPr bwMode="auto">
              <a:xfrm>
                <a:off x="4903" y="2344"/>
                <a:ext cx="395" cy="170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7" name="Rectangle 28"/>
              <p:cNvSpPr>
                <a:spLocks noChangeArrowheads="1"/>
              </p:cNvSpPr>
              <p:nvPr/>
            </p:nvSpPr>
            <p:spPr bwMode="auto">
              <a:xfrm>
                <a:off x="4996" y="2392"/>
                <a:ext cx="21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7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64 bits</a:t>
                </a:r>
                <a:endParaRPr kumimoji="1" lang="en-US" altLang="ko-KR" sz="2400" b="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28" name="Line 29"/>
              <p:cNvSpPr>
                <a:spLocks noChangeShapeType="1"/>
              </p:cNvSpPr>
              <p:nvPr/>
            </p:nvSpPr>
            <p:spPr bwMode="auto">
              <a:xfrm>
                <a:off x="5100" y="2203"/>
                <a:ext cx="1" cy="96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5070" y="2285"/>
                <a:ext cx="60" cy="59"/>
              </a:xfrm>
              <a:custGeom>
                <a:avLst/>
                <a:gdLst>
                  <a:gd name="T0" fmla="*/ 59 w 118"/>
                  <a:gd name="T1" fmla="*/ 119 h 119"/>
                  <a:gd name="T2" fmla="*/ 0 w 118"/>
                  <a:gd name="T3" fmla="*/ 0 h 119"/>
                  <a:gd name="T4" fmla="*/ 7 w 118"/>
                  <a:gd name="T5" fmla="*/ 2 h 119"/>
                  <a:gd name="T6" fmla="*/ 13 w 118"/>
                  <a:gd name="T7" fmla="*/ 6 h 119"/>
                  <a:gd name="T8" fmla="*/ 21 w 118"/>
                  <a:gd name="T9" fmla="*/ 8 h 119"/>
                  <a:gd name="T10" fmla="*/ 28 w 118"/>
                  <a:gd name="T11" fmla="*/ 9 h 119"/>
                  <a:gd name="T12" fmla="*/ 34 w 118"/>
                  <a:gd name="T13" fmla="*/ 11 h 119"/>
                  <a:gd name="T14" fmla="*/ 42 w 118"/>
                  <a:gd name="T15" fmla="*/ 11 h 119"/>
                  <a:gd name="T16" fmla="*/ 49 w 118"/>
                  <a:gd name="T17" fmla="*/ 13 h 119"/>
                  <a:gd name="T18" fmla="*/ 57 w 118"/>
                  <a:gd name="T19" fmla="*/ 13 h 119"/>
                  <a:gd name="T20" fmla="*/ 63 w 118"/>
                  <a:gd name="T21" fmla="*/ 13 h 119"/>
                  <a:gd name="T22" fmla="*/ 70 w 118"/>
                  <a:gd name="T23" fmla="*/ 13 h 119"/>
                  <a:gd name="T24" fmla="*/ 78 w 118"/>
                  <a:gd name="T25" fmla="*/ 11 h 119"/>
                  <a:gd name="T26" fmla="*/ 86 w 118"/>
                  <a:gd name="T27" fmla="*/ 11 h 119"/>
                  <a:gd name="T28" fmla="*/ 92 w 118"/>
                  <a:gd name="T29" fmla="*/ 9 h 119"/>
                  <a:gd name="T30" fmla="*/ 99 w 118"/>
                  <a:gd name="T31" fmla="*/ 8 h 119"/>
                  <a:gd name="T32" fmla="*/ 107 w 118"/>
                  <a:gd name="T33" fmla="*/ 6 h 119"/>
                  <a:gd name="T34" fmla="*/ 113 w 118"/>
                  <a:gd name="T35" fmla="*/ 2 h 119"/>
                  <a:gd name="T36" fmla="*/ 118 w 118"/>
                  <a:gd name="T37" fmla="*/ 0 h 119"/>
                  <a:gd name="T38" fmla="*/ 59 w 118"/>
                  <a:gd name="T39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" h="119">
                    <a:moveTo>
                      <a:pt x="59" y="119"/>
                    </a:moveTo>
                    <a:lnTo>
                      <a:pt x="0" y="0"/>
                    </a:lnTo>
                    <a:lnTo>
                      <a:pt x="7" y="2"/>
                    </a:lnTo>
                    <a:lnTo>
                      <a:pt x="13" y="6"/>
                    </a:lnTo>
                    <a:lnTo>
                      <a:pt x="21" y="8"/>
                    </a:lnTo>
                    <a:lnTo>
                      <a:pt x="28" y="9"/>
                    </a:lnTo>
                    <a:lnTo>
                      <a:pt x="34" y="11"/>
                    </a:lnTo>
                    <a:lnTo>
                      <a:pt x="42" y="11"/>
                    </a:lnTo>
                    <a:lnTo>
                      <a:pt x="49" y="13"/>
                    </a:lnTo>
                    <a:lnTo>
                      <a:pt x="57" y="13"/>
                    </a:lnTo>
                    <a:lnTo>
                      <a:pt x="63" y="13"/>
                    </a:lnTo>
                    <a:lnTo>
                      <a:pt x="70" y="13"/>
                    </a:lnTo>
                    <a:lnTo>
                      <a:pt x="78" y="11"/>
                    </a:lnTo>
                    <a:lnTo>
                      <a:pt x="86" y="11"/>
                    </a:lnTo>
                    <a:lnTo>
                      <a:pt x="92" y="9"/>
                    </a:lnTo>
                    <a:lnTo>
                      <a:pt x="99" y="8"/>
                    </a:lnTo>
                    <a:lnTo>
                      <a:pt x="107" y="6"/>
                    </a:lnTo>
                    <a:lnTo>
                      <a:pt x="113" y="2"/>
                    </a:lnTo>
                    <a:lnTo>
                      <a:pt x="118" y="0"/>
                    </a:lnTo>
                    <a:lnTo>
                      <a:pt x="59" y="11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Line 31"/>
              <p:cNvSpPr>
                <a:spLocks noChangeShapeType="1"/>
              </p:cNvSpPr>
              <p:nvPr/>
            </p:nvSpPr>
            <p:spPr bwMode="auto">
              <a:xfrm flipH="1">
                <a:off x="5343" y="2117"/>
                <a:ext cx="125" cy="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5298" y="2088"/>
                <a:ext cx="60" cy="59"/>
              </a:xfrm>
              <a:custGeom>
                <a:avLst/>
                <a:gdLst>
                  <a:gd name="T0" fmla="*/ 0 w 119"/>
                  <a:gd name="T1" fmla="*/ 60 h 119"/>
                  <a:gd name="T2" fmla="*/ 119 w 119"/>
                  <a:gd name="T3" fmla="*/ 0 h 119"/>
                  <a:gd name="T4" fmla="*/ 117 w 119"/>
                  <a:gd name="T5" fmla="*/ 8 h 119"/>
                  <a:gd name="T6" fmla="*/ 113 w 119"/>
                  <a:gd name="T7" fmla="*/ 14 h 119"/>
                  <a:gd name="T8" fmla="*/ 111 w 119"/>
                  <a:gd name="T9" fmla="*/ 21 h 119"/>
                  <a:gd name="T10" fmla="*/ 110 w 119"/>
                  <a:gd name="T11" fmla="*/ 27 h 119"/>
                  <a:gd name="T12" fmla="*/ 108 w 119"/>
                  <a:gd name="T13" fmla="*/ 35 h 119"/>
                  <a:gd name="T14" fmla="*/ 108 w 119"/>
                  <a:gd name="T15" fmla="*/ 42 h 119"/>
                  <a:gd name="T16" fmla="*/ 106 w 119"/>
                  <a:gd name="T17" fmla="*/ 50 h 119"/>
                  <a:gd name="T18" fmla="*/ 106 w 119"/>
                  <a:gd name="T19" fmla="*/ 56 h 119"/>
                  <a:gd name="T20" fmla="*/ 106 w 119"/>
                  <a:gd name="T21" fmla="*/ 63 h 119"/>
                  <a:gd name="T22" fmla="*/ 106 w 119"/>
                  <a:gd name="T23" fmla="*/ 71 h 119"/>
                  <a:gd name="T24" fmla="*/ 108 w 119"/>
                  <a:gd name="T25" fmla="*/ 79 h 119"/>
                  <a:gd name="T26" fmla="*/ 108 w 119"/>
                  <a:gd name="T27" fmla="*/ 85 h 119"/>
                  <a:gd name="T28" fmla="*/ 110 w 119"/>
                  <a:gd name="T29" fmla="*/ 92 h 119"/>
                  <a:gd name="T30" fmla="*/ 111 w 119"/>
                  <a:gd name="T31" fmla="*/ 100 h 119"/>
                  <a:gd name="T32" fmla="*/ 113 w 119"/>
                  <a:gd name="T33" fmla="*/ 106 h 119"/>
                  <a:gd name="T34" fmla="*/ 117 w 119"/>
                  <a:gd name="T35" fmla="*/ 113 h 119"/>
                  <a:gd name="T36" fmla="*/ 119 w 119"/>
                  <a:gd name="T37" fmla="*/ 119 h 119"/>
                  <a:gd name="T38" fmla="*/ 0 w 119"/>
                  <a:gd name="T39" fmla="*/ 6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119">
                    <a:moveTo>
                      <a:pt x="0" y="60"/>
                    </a:moveTo>
                    <a:lnTo>
                      <a:pt x="119" y="0"/>
                    </a:lnTo>
                    <a:lnTo>
                      <a:pt x="117" y="8"/>
                    </a:lnTo>
                    <a:lnTo>
                      <a:pt x="113" y="14"/>
                    </a:lnTo>
                    <a:lnTo>
                      <a:pt x="111" y="21"/>
                    </a:lnTo>
                    <a:lnTo>
                      <a:pt x="110" y="27"/>
                    </a:lnTo>
                    <a:lnTo>
                      <a:pt x="108" y="35"/>
                    </a:lnTo>
                    <a:lnTo>
                      <a:pt x="108" y="42"/>
                    </a:lnTo>
                    <a:lnTo>
                      <a:pt x="106" y="50"/>
                    </a:lnTo>
                    <a:lnTo>
                      <a:pt x="106" y="56"/>
                    </a:lnTo>
                    <a:lnTo>
                      <a:pt x="106" y="63"/>
                    </a:lnTo>
                    <a:lnTo>
                      <a:pt x="106" y="71"/>
                    </a:lnTo>
                    <a:lnTo>
                      <a:pt x="108" y="79"/>
                    </a:lnTo>
                    <a:lnTo>
                      <a:pt x="108" y="85"/>
                    </a:lnTo>
                    <a:lnTo>
                      <a:pt x="110" y="92"/>
                    </a:lnTo>
                    <a:lnTo>
                      <a:pt x="111" y="100"/>
                    </a:lnTo>
                    <a:lnTo>
                      <a:pt x="113" y="106"/>
                    </a:lnTo>
                    <a:lnTo>
                      <a:pt x="117" y="113"/>
                    </a:lnTo>
                    <a:lnTo>
                      <a:pt x="119" y="119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Rectangle 33"/>
              <p:cNvSpPr>
                <a:spLocks noChangeArrowheads="1"/>
              </p:cNvSpPr>
              <p:nvPr/>
            </p:nvSpPr>
            <p:spPr bwMode="auto">
              <a:xfrm>
                <a:off x="5470" y="2033"/>
                <a:ext cx="170" cy="170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" name="Rectangle 34"/>
              <p:cNvSpPr>
                <a:spLocks noChangeArrowheads="1"/>
              </p:cNvSpPr>
              <p:nvPr/>
            </p:nvSpPr>
            <p:spPr bwMode="auto">
              <a:xfrm>
                <a:off x="5522" y="2080"/>
                <a:ext cx="86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ko-KR" altLang="en-US" sz="7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키</a:t>
                </a:r>
                <a:endParaRPr kumimoji="1" lang="ko-KR" altLang="en-US" sz="2400" b="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34" name="Freeform 35"/>
              <p:cNvSpPr>
                <a:spLocks/>
              </p:cNvSpPr>
              <p:nvPr/>
            </p:nvSpPr>
            <p:spPr bwMode="auto">
              <a:xfrm>
                <a:off x="4120" y="1795"/>
                <a:ext cx="81" cy="79"/>
              </a:xfrm>
              <a:custGeom>
                <a:avLst/>
                <a:gdLst>
                  <a:gd name="T0" fmla="*/ 0 w 161"/>
                  <a:gd name="T1" fmla="*/ 81 h 159"/>
                  <a:gd name="T2" fmla="*/ 4 w 161"/>
                  <a:gd name="T3" fmla="*/ 58 h 159"/>
                  <a:gd name="T4" fmla="*/ 13 w 161"/>
                  <a:gd name="T5" fmla="*/ 36 h 159"/>
                  <a:gd name="T6" fmla="*/ 28 w 161"/>
                  <a:gd name="T7" fmla="*/ 19 h 159"/>
                  <a:gd name="T8" fmla="*/ 48 w 161"/>
                  <a:gd name="T9" fmla="*/ 8 h 159"/>
                  <a:gd name="T10" fmla="*/ 69 w 161"/>
                  <a:gd name="T11" fmla="*/ 0 h 159"/>
                  <a:gd name="T12" fmla="*/ 92 w 161"/>
                  <a:gd name="T13" fmla="*/ 0 h 159"/>
                  <a:gd name="T14" fmla="*/ 115 w 161"/>
                  <a:gd name="T15" fmla="*/ 8 h 159"/>
                  <a:gd name="T16" fmla="*/ 134 w 161"/>
                  <a:gd name="T17" fmla="*/ 19 h 159"/>
                  <a:gd name="T18" fmla="*/ 149 w 161"/>
                  <a:gd name="T19" fmla="*/ 36 h 159"/>
                  <a:gd name="T20" fmla="*/ 157 w 161"/>
                  <a:gd name="T21" fmla="*/ 58 h 159"/>
                  <a:gd name="T22" fmla="*/ 161 w 161"/>
                  <a:gd name="T23" fmla="*/ 81 h 159"/>
                  <a:gd name="T24" fmla="*/ 157 w 161"/>
                  <a:gd name="T25" fmla="*/ 103 h 159"/>
                  <a:gd name="T26" fmla="*/ 149 w 161"/>
                  <a:gd name="T27" fmla="*/ 125 h 159"/>
                  <a:gd name="T28" fmla="*/ 134 w 161"/>
                  <a:gd name="T29" fmla="*/ 142 h 159"/>
                  <a:gd name="T30" fmla="*/ 115 w 161"/>
                  <a:gd name="T31" fmla="*/ 153 h 159"/>
                  <a:gd name="T32" fmla="*/ 92 w 161"/>
                  <a:gd name="T33" fmla="*/ 159 h 159"/>
                  <a:gd name="T34" fmla="*/ 69 w 161"/>
                  <a:gd name="T35" fmla="*/ 159 h 159"/>
                  <a:gd name="T36" fmla="*/ 48 w 161"/>
                  <a:gd name="T37" fmla="*/ 153 h 159"/>
                  <a:gd name="T38" fmla="*/ 28 w 161"/>
                  <a:gd name="T39" fmla="*/ 142 h 159"/>
                  <a:gd name="T40" fmla="*/ 13 w 161"/>
                  <a:gd name="T41" fmla="*/ 125 h 159"/>
                  <a:gd name="T42" fmla="*/ 4 w 161"/>
                  <a:gd name="T43" fmla="*/ 103 h 159"/>
                  <a:gd name="T44" fmla="*/ 0 w 161"/>
                  <a:gd name="T45" fmla="*/ 8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1" h="159">
                    <a:moveTo>
                      <a:pt x="0" y="81"/>
                    </a:moveTo>
                    <a:lnTo>
                      <a:pt x="4" y="58"/>
                    </a:lnTo>
                    <a:lnTo>
                      <a:pt x="13" y="36"/>
                    </a:lnTo>
                    <a:lnTo>
                      <a:pt x="28" y="19"/>
                    </a:lnTo>
                    <a:lnTo>
                      <a:pt x="48" y="8"/>
                    </a:lnTo>
                    <a:lnTo>
                      <a:pt x="69" y="0"/>
                    </a:lnTo>
                    <a:lnTo>
                      <a:pt x="92" y="0"/>
                    </a:lnTo>
                    <a:lnTo>
                      <a:pt x="115" y="8"/>
                    </a:lnTo>
                    <a:lnTo>
                      <a:pt x="134" y="19"/>
                    </a:lnTo>
                    <a:lnTo>
                      <a:pt x="149" y="36"/>
                    </a:lnTo>
                    <a:lnTo>
                      <a:pt x="157" y="58"/>
                    </a:lnTo>
                    <a:lnTo>
                      <a:pt x="161" y="81"/>
                    </a:lnTo>
                    <a:lnTo>
                      <a:pt x="157" y="103"/>
                    </a:lnTo>
                    <a:lnTo>
                      <a:pt x="149" y="125"/>
                    </a:lnTo>
                    <a:lnTo>
                      <a:pt x="134" y="142"/>
                    </a:lnTo>
                    <a:lnTo>
                      <a:pt x="115" y="153"/>
                    </a:lnTo>
                    <a:lnTo>
                      <a:pt x="92" y="159"/>
                    </a:lnTo>
                    <a:lnTo>
                      <a:pt x="69" y="159"/>
                    </a:lnTo>
                    <a:lnTo>
                      <a:pt x="48" y="153"/>
                    </a:lnTo>
                    <a:lnTo>
                      <a:pt x="28" y="142"/>
                    </a:lnTo>
                    <a:lnTo>
                      <a:pt x="13" y="125"/>
                    </a:lnTo>
                    <a:lnTo>
                      <a:pt x="4" y="103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Line 36"/>
              <p:cNvSpPr>
                <a:spLocks noChangeShapeType="1"/>
              </p:cNvSpPr>
              <p:nvPr/>
            </p:nvSpPr>
            <p:spPr bwMode="auto">
              <a:xfrm flipV="1">
                <a:off x="4161" y="1795"/>
                <a:ext cx="1" cy="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6" name="Line 37"/>
              <p:cNvSpPr>
                <a:spLocks noChangeShapeType="1"/>
              </p:cNvSpPr>
              <p:nvPr/>
            </p:nvSpPr>
            <p:spPr bwMode="auto">
              <a:xfrm>
                <a:off x="4120" y="1835"/>
                <a:ext cx="41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7" name="Line 38"/>
              <p:cNvSpPr>
                <a:spLocks noChangeShapeType="1"/>
              </p:cNvSpPr>
              <p:nvPr/>
            </p:nvSpPr>
            <p:spPr bwMode="auto">
              <a:xfrm>
                <a:off x="4161" y="1835"/>
                <a:ext cx="4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4161" y="1875"/>
                <a:ext cx="1" cy="113"/>
              </a:xfrm>
              <a:custGeom>
                <a:avLst/>
                <a:gdLst>
                  <a:gd name="T0" fmla="*/ 0 h 226"/>
                  <a:gd name="T1" fmla="*/ 169 h 226"/>
                  <a:gd name="T2" fmla="*/ 169 h 226"/>
                  <a:gd name="T3" fmla="*/ 226 h 2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6">
                    <a:moveTo>
                      <a:pt x="0" y="0"/>
                    </a:moveTo>
                    <a:lnTo>
                      <a:pt x="0" y="169"/>
                    </a:lnTo>
                    <a:lnTo>
                      <a:pt x="0" y="169"/>
                    </a:lnTo>
                    <a:lnTo>
                      <a:pt x="0" y="226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4131" y="1974"/>
                <a:ext cx="59" cy="59"/>
              </a:xfrm>
              <a:custGeom>
                <a:avLst/>
                <a:gdLst>
                  <a:gd name="T0" fmla="*/ 59 w 119"/>
                  <a:gd name="T1" fmla="*/ 119 h 119"/>
                  <a:gd name="T2" fmla="*/ 0 w 119"/>
                  <a:gd name="T3" fmla="*/ 0 h 119"/>
                  <a:gd name="T4" fmla="*/ 6 w 119"/>
                  <a:gd name="T5" fmla="*/ 2 h 119"/>
                  <a:gd name="T6" fmla="*/ 13 w 119"/>
                  <a:gd name="T7" fmla="*/ 6 h 119"/>
                  <a:gd name="T8" fmla="*/ 19 w 119"/>
                  <a:gd name="T9" fmla="*/ 8 h 119"/>
                  <a:gd name="T10" fmla="*/ 27 w 119"/>
                  <a:gd name="T11" fmla="*/ 10 h 119"/>
                  <a:gd name="T12" fmla="*/ 34 w 119"/>
                  <a:gd name="T13" fmla="*/ 12 h 119"/>
                  <a:gd name="T14" fmla="*/ 40 w 119"/>
                  <a:gd name="T15" fmla="*/ 12 h 119"/>
                  <a:gd name="T16" fmla="*/ 48 w 119"/>
                  <a:gd name="T17" fmla="*/ 14 h 119"/>
                  <a:gd name="T18" fmla="*/ 55 w 119"/>
                  <a:gd name="T19" fmla="*/ 14 h 119"/>
                  <a:gd name="T20" fmla="*/ 63 w 119"/>
                  <a:gd name="T21" fmla="*/ 14 h 119"/>
                  <a:gd name="T22" fmla="*/ 69 w 119"/>
                  <a:gd name="T23" fmla="*/ 14 h 119"/>
                  <a:gd name="T24" fmla="*/ 76 w 119"/>
                  <a:gd name="T25" fmla="*/ 12 h 119"/>
                  <a:gd name="T26" fmla="*/ 84 w 119"/>
                  <a:gd name="T27" fmla="*/ 12 h 119"/>
                  <a:gd name="T28" fmla="*/ 92 w 119"/>
                  <a:gd name="T29" fmla="*/ 10 h 119"/>
                  <a:gd name="T30" fmla="*/ 97 w 119"/>
                  <a:gd name="T31" fmla="*/ 8 h 119"/>
                  <a:gd name="T32" fmla="*/ 105 w 119"/>
                  <a:gd name="T33" fmla="*/ 6 h 119"/>
                  <a:gd name="T34" fmla="*/ 111 w 119"/>
                  <a:gd name="T35" fmla="*/ 2 h 119"/>
                  <a:gd name="T36" fmla="*/ 119 w 119"/>
                  <a:gd name="T37" fmla="*/ 0 h 119"/>
                  <a:gd name="T38" fmla="*/ 59 w 119"/>
                  <a:gd name="T39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119">
                    <a:moveTo>
                      <a:pt x="59" y="119"/>
                    </a:moveTo>
                    <a:lnTo>
                      <a:pt x="0" y="0"/>
                    </a:lnTo>
                    <a:lnTo>
                      <a:pt x="6" y="2"/>
                    </a:lnTo>
                    <a:lnTo>
                      <a:pt x="13" y="6"/>
                    </a:lnTo>
                    <a:lnTo>
                      <a:pt x="19" y="8"/>
                    </a:lnTo>
                    <a:lnTo>
                      <a:pt x="27" y="10"/>
                    </a:lnTo>
                    <a:lnTo>
                      <a:pt x="34" y="12"/>
                    </a:lnTo>
                    <a:lnTo>
                      <a:pt x="40" y="12"/>
                    </a:lnTo>
                    <a:lnTo>
                      <a:pt x="48" y="14"/>
                    </a:lnTo>
                    <a:lnTo>
                      <a:pt x="55" y="14"/>
                    </a:lnTo>
                    <a:lnTo>
                      <a:pt x="63" y="14"/>
                    </a:lnTo>
                    <a:lnTo>
                      <a:pt x="69" y="14"/>
                    </a:lnTo>
                    <a:lnTo>
                      <a:pt x="76" y="12"/>
                    </a:lnTo>
                    <a:lnTo>
                      <a:pt x="84" y="12"/>
                    </a:lnTo>
                    <a:lnTo>
                      <a:pt x="92" y="10"/>
                    </a:lnTo>
                    <a:lnTo>
                      <a:pt x="97" y="8"/>
                    </a:lnTo>
                    <a:lnTo>
                      <a:pt x="105" y="6"/>
                    </a:lnTo>
                    <a:lnTo>
                      <a:pt x="111" y="2"/>
                    </a:lnTo>
                    <a:lnTo>
                      <a:pt x="119" y="0"/>
                    </a:lnTo>
                    <a:lnTo>
                      <a:pt x="59" y="11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5100" y="1676"/>
                <a:ext cx="1" cy="75"/>
              </a:xfrm>
              <a:custGeom>
                <a:avLst/>
                <a:gdLst>
                  <a:gd name="T0" fmla="*/ 0 h 152"/>
                  <a:gd name="T1" fmla="*/ 137 h 152"/>
                  <a:gd name="T2" fmla="*/ 137 h 152"/>
                  <a:gd name="T3" fmla="*/ 152 h 1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52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0" y="152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5070" y="1737"/>
                <a:ext cx="60" cy="59"/>
              </a:xfrm>
              <a:custGeom>
                <a:avLst/>
                <a:gdLst>
                  <a:gd name="T0" fmla="*/ 59 w 118"/>
                  <a:gd name="T1" fmla="*/ 119 h 119"/>
                  <a:gd name="T2" fmla="*/ 0 w 118"/>
                  <a:gd name="T3" fmla="*/ 0 h 119"/>
                  <a:gd name="T4" fmla="*/ 5 w 118"/>
                  <a:gd name="T5" fmla="*/ 4 h 119"/>
                  <a:gd name="T6" fmla="*/ 13 w 118"/>
                  <a:gd name="T7" fmla="*/ 6 h 119"/>
                  <a:gd name="T8" fmla="*/ 19 w 118"/>
                  <a:gd name="T9" fmla="*/ 8 h 119"/>
                  <a:gd name="T10" fmla="*/ 26 w 118"/>
                  <a:gd name="T11" fmla="*/ 10 h 119"/>
                  <a:gd name="T12" fmla="*/ 34 w 118"/>
                  <a:gd name="T13" fmla="*/ 12 h 119"/>
                  <a:gd name="T14" fmla="*/ 40 w 118"/>
                  <a:gd name="T15" fmla="*/ 14 h 119"/>
                  <a:gd name="T16" fmla="*/ 47 w 118"/>
                  <a:gd name="T17" fmla="*/ 14 h 119"/>
                  <a:gd name="T18" fmla="*/ 55 w 118"/>
                  <a:gd name="T19" fmla="*/ 15 h 119"/>
                  <a:gd name="T20" fmla="*/ 63 w 118"/>
                  <a:gd name="T21" fmla="*/ 15 h 119"/>
                  <a:gd name="T22" fmla="*/ 69 w 118"/>
                  <a:gd name="T23" fmla="*/ 14 h 119"/>
                  <a:gd name="T24" fmla="*/ 76 w 118"/>
                  <a:gd name="T25" fmla="*/ 14 h 119"/>
                  <a:gd name="T26" fmla="*/ 84 w 118"/>
                  <a:gd name="T27" fmla="*/ 12 h 119"/>
                  <a:gd name="T28" fmla="*/ 92 w 118"/>
                  <a:gd name="T29" fmla="*/ 10 h 119"/>
                  <a:gd name="T30" fmla="*/ 97 w 118"/>
                  <a:gd name="T31" fmla="*/ 8 h 119"/>
                  <a:gd name="T32" fmla="*/ 105 w 118"/>
                  <a:gd name="T33" fmla="*/ 6 h 119"/>
                  <a:gd name="T34" fmla="*/ 111 w 118"/>
                  <a:gd name="T35" fmla="*/ 4 h 119"/>
                  <a:gd name="T36" fmla="*/ 118 w 118"/>
                  <a:gd name="T37" fmla="*/ 0 h 119"/>
                  <a:gd name="T38" fmla="*/ 59 w 118"/>
                  <a:gd name="T39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" h="119">
                    <a:moveTo>
                      <a:pt x="59" y="119"/>
                    </a:moveTo>
                    <a:lnTo>
                      <a:pt x="0" y="0"/>
                    </a:lnTo>
                    <a:lnTo>
                      <a:pt x="5" y="4"/>
                    </a:lnTo>
                    <a:lnTo>
                      <a:pt x="13" y="6"/>
                    </a:lnTo>
                    <a:lnTo>
                      <a:pt x="19" y="8"/>
                    </a:lnTo>
                    <a:lnTo>
                      <a:pt x="26" y="10"/>
                    </a:lnTo>
                    <a:lnTo>
                      <a:pt x="34" y="12"/>
                    </a:lnTo>
                    <a:lnTo>
                      <a:pt x="40" y="14"/>
                    </a:lnTo>
                    <a:lnTo>
                      <a:pt x="47" y="14"/>
                    </a:lnTo>
                    <a:lnTo>
                      <a:pt x="55" y="15"/>
                    </a:lnTo>
                    <a:lnTo>
                      <a:pt x="63" y="15"/>
                    </a:lnTo>
                    <a:lnTo>
                      <a:pt x="69" y="14"/>
                    </a:lnTo>
                    <a:lnTo>
                      <a:pt x="76" y="14"/>
                    </a:lnTo>
                    <a:lnTo>
                      <a:pt x="84" y="12"/>
                    </a:lnTo>
                    <a:lnTo>
                      <a:pt x="92" y="10"/>
                    </a:lnTo>
                    <a:lnTo>
                      <a:pt x="97" y="8"/>
                    </a:lnTo>
                    <a:lnTo>
                      <a:pt x="105" y="6"/>
                    </a:lnTo>
                    <a:lnTo>
                      <a:pt x="111" y="4"/>
                    </a:lnTo>
                    <a:lnTo>
                      <a:pt x="118" y="0"/>
                    </a:lnTo>
                    <a:lnTo>
                      <a:pt x="59" y="11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5060" y="1797"/>
                <a:ext cx="80" cy="80"/>
              </a:xfrm>
              <a:custGeom>
                <a:avLst/>
                <a:gdLst>
                  <a:gd name="T0" fmla="*/ 0 w 160"/>
                  <a:gd name="T1" fmla="*/ 78 h 159"/>
                  <a:gd name="T2" fmla="*/ 1 w 160"/>
                  <a:gd name="T3" fmla="*/ 55 h 159"/>
                  <a:gd name="T4" fmla="*/ 11 w 160"/>
                  <a:gd name="T5" fmla="*/ 36 h 159"/>
                  <a:gd name="T6" fmla="*/ 26 w 160"/>
                  <a:gd name="T7" fmla="*/ 17 h 159"/>
                  <a:gd name="T8" fmla="*/ 45 w 160"/>
                  <a:gd name="T9" fmla="*/ 6 h 159"/>
                  <a:gd name="T10" fmla="*/ 68 w 160"/>
                  <a:gd name="T11" fmla="*/ 0 h 159"/>
                  <a:gd name="T12" fmla="*/ 91 w 160"/>
                  <a:gd name="T13" fmla="*/ 0 h 159"/>
                  <a:gd name="T14" fmla="*/ 113 w 160"/>
                  <a:gd name="T15" fmla="*/ 6 h 159"/>
                  <a:gd name="T16" fmla="*/ 132 w 160"/>
                  <a:gd name="T17" fmla="*/ 17 h 159"/>
                  <a:gd name="T18" fmla="*/ 147 w 160"/>
                  <a:gd name="T19" fmla="*/ 36 h 159"/>
                  <a:gd name="T20" fmla="*/ 157 w 160"/>
                  <a:gd name="T21" fmla="*/ 55 h 159"/>
                  <a:gd name="T22" fmla="*/ 160 w 160"/>
                  <a:gd name="T23" fmla="*/ 78 h 159"/>
                  <a:gd name="T24" fmla="*/ 157 w 160"/>
                  <a:gd name="T25" fmla="*/ 101 h 159"/>
                  <a:gd name="T26" fmla="*/ 147 w 160"/>
                  <a:gd name="T27" fmla="*/ 122 h 159"/>
                  <a:gd name="T28" fmla="*/ 132 w 160"/>
                  <a:gd name="T29" fmla="*/ 140 h 159"/>
                  <a:gd name="T30" fmla="*/ 113 w 160"/>
                  <a:gd name="T31" fmla="*/ 151 h 159"/>
                  <a:gd name="T32" fmla="*/ 91 w 160"/>
                  <a:gd name="T33" fmla="*/ 159 h 159"/>
                  <a:gd name="T34" fmla="*/ 68 w 160"/>
                  <a:gd name="T35" fmla="*/ 159 h 159"/>
                  <a:gd name="T36" fmla="*/ 45 w 160"/>
                  <a:gd name="T37" fmla="*/ 151 h 159"/>
                  <a:gd name="T38" fmla="*/ 26 w 160"/>
                  <a:gd name="T39" fmla="*/ 140 h 159"/>
                  <a:gd name="T40" fmla="*/ 11 w 160"/>
                  <a:gd name="T41" fmla="*/ 122 h 159"/>
                  <a:gd name="T42" fmla="*/ 1 w 160"/>
                  <a:gd name="T43" fmla="*/ 101 h 159"/>
                  <a:gd name="T44" fmla="*/ 0 w 160"/>
                  <a:gd name="T45" fmla="*/ 78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0" h="159">
                    <a:moveTo>
                      <a:pt x="0" y="78"/>
                    </a:moveTo>
                    <a:lnTo>
                      <a:pt x="1" y="55"/>
                    </a:lnTo>
                    <a:lnTo>
                      <a:pt x="11" y="36"/>
                    </a:lnTo>
                    <a:lnTo>
                      <a:pt x="26" y="17"/>
                    </a:lnTo>
                    <a:lnTo>
                      <a:pt x="45" y="6"/>
                    </a:lnTo>
                    <a:lnTo>
                      <a:pt x="68" y="0"/>
                    </a:lnTo>
                    <a:lnTo>
                      <a:pt x="91" y="0"/>
                    </a:lnTo>
                    <a:lnTo>
                      <a:pt x="113" y="6"/>
                    </a:lnTo>
                    <a:lnTo>
                      <a:pt x="132" y="17"/>
                    </a:lnTo>
                    <a:lnTo>
                      <a:pt x="147" y="36"/>
                    </a:lnTo>
                    <a:lnTo>
                      <a:pt x="157" y="55"/>
                    </a:lnTo>
                    <a:lnTo>
                      <a:pt x="160" y="78"/>
                    </a:lnTo>
                    <a:lnTo>
                      <a:pt x="157" y="101"/>
                    </a:lnTo>
                    <a:lnTo>
                      <a:pt x="147" y="122"/>
                    </a:lnTo>
                    <a:lnTo>
                      <a:pt x="132" y="140"/>
                    </a:lnTo>
                    <a:lnTo>
                      <a:pt x="113" y="151"/>
                    </a:lnTo>
                    <a:lnTo>
                      <a:pt x="91" y="159"/>
                    </a:lnTo>
                    <a:lnTo>
                      <a:pt x="68" y="159"/>
                    </a:lnTo>
                    <a:lnTo>
                      <a:pt x="45" y="151"/>
                    </a:lnTo>
                    <a:lnTo>
                      <a:pt x="26" y="140"/>
                    </a:lnTo>
                    <a:lnTo>
                      <a:pt x="11" y="122"/>
                    </a:lnTo>
                    <a:lnTo>
                      <a:pt x="1" y="101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Line 44"/>
              <p:cNvSpPr>
                <a:spLocks noChangeShapeType="1"/>
              </p:cNvSpPr>
              <p:nvPr/>
            </p:nvSpPr>
            <p:spPr bwMode="auto">
              <a:xfrm flipV="1">
                <a:off x="5100" y="1796"/>
                <a:ext cx="1" cy="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Line 45"/>
              <p:cNvSpPr>
                <a:spLocks noChangeShapeType="1"/>
              </p:cNvSpPr>
              <p:nvPr/>
            </p:nvSpPr>
            <p:spPr bwMode="auto">
              <a:xfrm>
                <a:off x="5060" y="1837"/>
                <a:ext cx="4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5" name="Line 46"/>
              <p:cNvSpPr>
                <a:spLocks noChangeShapeType="1"/>
              </p:cNvSpPr>
              <p:nvPr/>
            </p:nvSpPr>
            <p:spPr bwMode="auto">
              <a:xfrm>
                <a:off x="5100" y="1837"/>
                <a:ext cx="4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5100" y="1877"/>
                <a:ext cx="1" cy="111"/>
              </a:xfrm>
              <a:custGeom>
                <a:avLst/>
                <a:gdLst>
                  <a:gd name="T0" fmla="*/ 0 h 222"/>
                  <a:gd name="T1" fmla="*/ 170 h 222"/>
                  <a:gd name="T2" fmla="*/ 170 h 222"/>
                  <a:gd name="T3" fmla="*/ 222 h 22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22">
                    <a:moveTo>
                      <a:pt x="0" y="0"/>
                    </a:moveTo>
                    <a:lnTo>
                      <a:pt x="0" y="170"/>
                    </a:lnTo>
                    <a:lnTo>
                      <a:pt x="0" y="170"/>
                    </a:lnTo>
                    <a:lnTo>
                      <a:pt x="0" y="222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Freeform 48"/>
              <p:cNvSpPr>
                <a:spLocks/>
              </p:cNvSpPr>
              <p:nvPr/>
            </p:nvSpPr>
            <p:spPr bwMode="auto">
              <a:xfrm>
                <a:off x="5070" y="1974"/>
                <a:ext cx="60" cy="59"/>
              </a:xfrm>
              <a:custGeom>
                <a:avLst/>
                <a:gdLst>
                  <a:gd name="T0" fmla="*/ 59 w 118"/>
                  <a:gd name="T1" fmla="*/ 119 h 119"/>
                  <a:gd name="T2" fmla="*/ 0 w 118"/>
                  <a:gd name="T3" fmla="*/ 0 h 119"/>
                  <a:gd name="T4" fmla="*/ 7 w 118"/>
                  <a:gd name="T5" fmla="*/ 2 h 119"/>
                  <a:gd name="T6" fmla="*/ 13 w 118"/>
                  <a:gd name="T7" fmla="*/ 6 h 119"/>
                  <a:gd name="T8" fmla="*/ 21 w 118"/>
                  <a:gd name="T9" fmla="*/ 8 h 119"/>
                  <a:gd name="T10" fmla="*/ 28 w 118"/>
                  <a:gd name="T11" fmla="*/ 10 h 119"/>
                  <a:gd name="T12" fmla="*/ 34 w 118"/>
                  <a:gd name="T13" fmla="*/ 12 h 119"/>
                  <a:gd name="T14" fmla="*/ 42 w 118"/>
                  <a:gd name="T15" fmla="*/ 12 h 119"/>
                  <a:gd name="T16" fmla="*/ 49 w 118"/>
                  <a:gd name="T17" fmla="*/ 14 h 119"/>
                  <a:gd name="T18" fmla="*/ 57 w 118"/>
                  <a:gd name="T19" fmla="*/ 14 h 119"/>
                  <a:gd name="T20" fmla="*/ 63 w 118"/>
                  <a:gd name="T21" fmla="*/ 14 h 119"/>
                  <a:gd name="T22" fmla="*/ 70 w 118"/>
                  <a:gd name="T23" fmla="*/ 14 h 119"/>
                  <a:gd name="T24" fmla="*/ 78 w 118"/>
                  <a:gd name="T25" fmla="*/ 12 h 119"/>
                  <a:gd name="T26" fmla="*/ 86 w 118"/>
                  <a:gd name="T27" fmla="*/ 12 h 119"/>
                  <a:gd name="T28" fmla="*/ 92 w 118"/>
                  <a:gd name="T29" fmla="*/ 10 h 119"/>
                  <a:gd name="T30" fmla="*/ 99 w 118"/>
                  <a:gd name="T31" fmla="*/ 8 h 119"/>
                  <a:gd name="T32" fmla="*/ 107 w 118"/>
                  <a:gd name="T33" fmla="*/ 6 h 119"/>
                  <a:gd name="T34" fmla="*/ 113 w 118"/>
                  <a:gd name="T35" fmla="*/ 2 h 119"/>
                  <a:gd name="T36" fmla="*/ 118 w 118"/>
                  <a:gd name="T37" fmla="*/ 0 h 119"/>
                  <a:gd name="T38" fmla="*/ 59 w 118"/>
                  <a:gd name="T39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" h="119">
                    <a:moveTo>
                      <a:pt x="59" y="119"/>
                    </a:moveTo>
                    <a:lnTo>
                      <a:pt x="0" y="0"/>
                    </a:lnTo>
                    <a:lnTo>
                      <a:pt x="7" y="2"/>
                    </a:lnTo>
                    <a:lnTo>
                      <a:pt x="13" y="6"/>
                    </a:lnTo>
                    <a:lnTo>
                      <a:pt x="21" y="8"/>
                    </a:lnTo>
                    <a:lnTo>
                      <a:pt x="28" y="10"/>
                    </a:lnTo>
                    <a:lnTo>
                      <a:pt x="34" y="12"/>
                    </a:lnTo>
                    <a:lnTo>
                      <a:pt x="42" y="12"/>
                    </a:lnTo>
                    <a:lnTo>
                      <a:pt x="49" y="14"/>
                    </a:lnTo>
                    <a:lnTo>
                      <a:pt x="57" y="14"/>
                    </a:lnTo>
                    <a:lnTo>
                      <a:pt x="63" y="14"/>
                    </a:lnTo>
                    <a:lnTo>
                      <a:pt x="70" y="14"/>
                    </a:lnTo>
                    <a:lnTo>
                      <a:pt x="78" y="12"/>
                    </a:lnTo>
                    <a:lnTo>
                      <a:pt x="86" y="12"/>
                    </a:lnTo>
                    <a:lnTo>
                      <a:pt x="92" y="10"/>
                    </a:lnTo>
                    <a:lnTo>
                      <a:pt x="99" y="8"/>
                    </a:lnTo>
                    <a:lnTo>
                      <a:pt x="107" y="6"/>
                    </a:lnTo>
                    <a:lnTo>
                      <a:pt x="113" y="2"/>
                    </a:lnTo>
                    <a:lnTo>
                      <a:pt x="118" y="0"/>
                    </a:lnTo>
                    <a:lnTo>
                      <a:pt x="59" y="11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8" name="Freeform 49"/>
              <p:cNvSpPr>
                <a:spLocks/>
              </p:cNvSpPr>
              <p:nvPr/>
            </p:nvSpPr>
            <p:spPr bwMode="auto">
              <a:xfrm>
                <a:off x="4246" y="1835"/>
                <a:ext cx="657" cy="594"/>
              </a:xfrm>
              <a:custGeom>
                <a:avLst/>
                <a:gdLst>
                  <a:gd name="T0" fmla="*/ 0 w 1313"/>
                  <a:gd name="T1" fmla="*/ 0 h 1187"/>
                  <a:gd name="T2" fmla="*/ 996 w 1313"/>
                  <a:gd name="T3" fmla="*/ 0 h 1187"/>
                  <a:gd name="T4" fmla="*/ 996 w 1313"/>
                  <a:gd name="T5" fmla="*/ 1187 h 1187"/>
                  <a:gd name="T6" fmla="*/ 1313 w 1313"/>
                  <a:gd name="T7" fmla="*/ 1187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3" h="1187">
                    <a:moveTo>
                      <a:pt x="0" y="0"/>
                    </a:moveTo>
                    <a:lnTo>
                      <a:pt x="996" y="0"/>
                    </a:lnTo>
                    <a:lnTo>
                      <a:pt x="996" y="1187"/>
                    </a:lnTo>
                    <a:lnTo>
                      <a:pt x="1313" y="1187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9" name="Freeform 50"/>
              <p:cNvSpPr>
                <a:spLocks/>
              </p:cNvSpPr>
              <p:nvPr/>
            </p:nvSpPr>
            <p:spPr bwMode="auto">
              <a:xfrm>
                <a:off x="4201" y="1805"/>
                <a:ext cx="59" cy="59"/>
              </a:xfrm>
              <a:custGeom>
                <a:avLst/>
                <a:gdLst>
                  <a:gd name="T0" fmla="*/ 0 w 118"/>
                  <a:gd name="T1" fmla="*/ 60 h 119"/>
                  <a:gd name="T2" fmla="*/ 118 w 118"/>
                  <a:gd name="T3" fmla="*/ 0 h 119"/>
                  <a:gd name="T4" fmla="*/ 116 w 118"/>
                  <a:gd name="T5" fmla="*/ 6 h 119"/>
                  <a:gd name="T6" fmla="*/ 113 w 118"/>
                  <a:gd name="T7" fmla="*/ 14 h 119"/>
                  <a:gd name="T8" fmla="*/ 111 w 118"/>
                  <a:gd name="T9" fmla="*/ 19 h 119"/>
                  <a:gd name="T10" fmla="*/ 109 w 118"/>
                  <a:gd name="T11" fmla="*/ 27 h 119"/>
                  <a:gd name="T12" fmla="*/ 107 w 118"/>
                  <a:gd name="T13" fmla="*/ 35 h 119"/>
                  <a:gd name="T14" fmla="*/ 107 w 118"/>
                  <a:gd name="T15" fmla="*/ 40 h 119"/>
                  <a:gd name="T16" fmla="*/ 105 w 118"/>
                  <a:gd name="T17" fmla="*/ 48 h 119"/>
                  <a:gd name="T18" fmla="*/ 105 w 118"/>
                  <a:gd name="T19" fmla="*/ 56 h 119"/>
                  <a:gd name="T20" fmla="*/ 105 w 118"/>
                  <a:gd name="T21" fmla="*/ 63 h 119"/>
                  <a:gd name="T22" fmla="*/ 105 w 118"/>
                  <a:gd name="T23" fmla="*/ 71 h 119"/>
                  <a:gd name="T24" fmla="*/ 107 w 118"/>
                  <a:gd name="T25" fmla="*/ 77 h 119"/>
                  <a:gd name="T26" fmla="*/ 107 w 118"/>
                  <a:gd name="T27" fmla="*/ 84 h 119"/>
                  <a:gd name="T28" fmla="*/ 109 w 118"/>
                  <a:gd name="T29" fmla="*/ 92 h 119"/>
                  <a:gd name="T30" fmla="*/ 111 w 118"/>
                  <a:gd name="T31" fmla="*/ 98 h 119"/>
                  <a:gd name="T32" fmla="*/ 113 w 118"/>
                  <a:gd name="T33" fmla="*/ 105 h 119"/>
                  <a:gd name="T34" fmla="*/ 116 w 118"/>
                  <a:gd name="T35" fmla="*/ 111 h 119"/>
                  <a:gd name="T36" fmla="*/ 118 w 118"/>
                  <a:gd name="T37" fmla="*/ 119 h 119"/>
                  <a:gd name="T38" fmla="*/ 0 w 118"/>
                  <a:gd name="T39" fmla="*/ 6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8" h="119">
                    <a:moveTo>
                      <a:pt x="0" y="60"/>
                    </a:moveTo>
                    <a:lnTo>
                      <a:pt x="118" y="0"/>
                    </a:lnTo>
                    <a:lnTo>
                      <a:pt x="116" y="6"/>
                    </a:lnTo>
                    <a:lnTo>
                      <a:pt x="113" y="14"/>
                    </a:lnTo>
                    <a:lnTo>
                      <a:pt x="111" y="19"/>
                    </a:lnTo>
                    <a:lnTo>
                      <a:pt x="109" y="27"/>
                    </a:lnTo>
                    <a:lnTo>
                      <a:pt x="107" y="35"/>
                    </a:lnTo>
                    <a:lnTo>
                      <a:pt x="107" y="40"/>
                    </a:lnTo>
                    <a:lnTo>
                      <a:pt x="105" y="48"/>
                    </a:lnTo>
                    <a:lnTo>
                      <a:pt x="105" y="56"/>
                    </a:lnTo>
                    <a:lnTo>
                      <a:pt x="105" y="63"/>
                    </a:lnTo>
                    <a:lnTo>
                      <a:pt x="105" y="71"/>
                    </a:lnTo>
                    <a:lnTo>
                      <a:pt x="107" y="77"/>
                    </a:lnTo>
                    <a:lnTo>
                      <a:pt x="107" y="84"/>
                    </a:lnTo>
                    <a:lnTo>
                      <a:pt x="109" y="92"/>
                    </a:lnTo>
                    <a:lnTo>
                      <a:pt x="111" y="98"/>
                    </a:lnTo>
                    <a:lnTo>
                      <a:pt x="113" y="105"/>
                    </a:lnTo>
                    <a:lnTo>
                      <a:pt x="116" y="111"/>
                    </a:lnTo>
                    <a:lnTo>
                      <a:pt x="118" y="119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0" name="Rectangle 51"/>
              <p:cNvSpPr>
                <a:spLocks noChangeArrowheads="1"/>
              </p:cNvSpPr>
              <p:nvPr/>
            </p:nvSpPr>
            <p:spPr bwMode="auto">
              <a:xfrm>
                <a:off x="3020" y="1506"/>
                <a:ext cx="396" cy="170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" name="Rectangle 52"/>
              <p:cNvSpPr>
                <a:spLocks noChangeArrowheads="1"/>
              </p:cNvSpPr>
              <p:nvPr/>
            </p:nvSpPr>
            <p:spPr bwMode="auto">
              <a:xfrm>
                <a:off x="3113" y="1555"/>
                <a:ext cx="21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700" dirty="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64 bits</a:t>
                </a:r>
                <a:endParaRPr kumimoji="1" lang="en-US" altLang="ko-KR" sz="2400" b="0" dirty="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52" name="Rectangle 53"/>
              <p:cNvSpPr>
                <a:spLocks noChangeArrowheads="1"/>
              </p:cNvSpPr>
              <p:nvPr/>
            </p:nvSpPr>
            <p:spPr bwMode="auto">
              <a:xfrm>
                <a:off x="3018" y="2033"/>
                <a:ext cx="397" cy="170"/>
              </a:xfrm>
              <a:prstGeom prst="rect">
                <a:avLst/>
              </a:prstGeom>
              <a:solidFill>
                <a:srgbClr val="FFFF00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Rectangle 54"/>
              <p:cNvSpPr>
                <a:spLocks noChangeArrowheads="1"/>
              </p:cNvSpPr>
              <p:nvPr/>
            </p:nvSpPr>
            <p:spPr bwMode="auto">
              <a:xfrm>
                <a:off x="3151" y="2080"/>
                <a:ext cx="143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7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DES</a:t>
                </a:r>
                <a:endParaRPr kumimoji="1" lang="en-US" altLang="ko-KR" sz="2400" b="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54" name="Rectangle 55"/>
              <p:cNvSpPr>
                <a:spLocks noChangeArrowheads="1"/>
              </p:cNvSpPr>
              <p:nvPr/>
            </p:nvSpPr>
            <p:spPr bwMode="auto">
              <a:xfrm>
                <a:off x="3020" y="2344"/>
                <a:ext cx="396" cy="170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5" name="Rectangle 56"/>
              <p:cNvSpPr>
                <a:spLocks noChangeArrowheads="1"/>
              </p:cNvSpPr>
              <p:nvPr/>
            </p:nvSpPr>
            <p:spPr bwMode="auto">
              <a:xfrm>
                <a:off x="3113" y="2392"/>
                <a:ext cx="21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en-US" altLang="ko-KR" sz="7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64 bits</a:t>
                </a:r>
                <a:endParaRPr kumimoji="1" lang="en-US" altLang="ko-KR" sz="2400" b="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56" name="Freeform 57"/>
              <p:cNvSpPr>
                <a:spLocks/>
              </p:cNvSpPr>
              <p:nvPr/>
            </p:nvSpPr>
            <p:spPr bwMode="auto">
              <a:xfrm>
                <a:off x="3217" y="1676"/>
                <a:ext cx="1" cy="74"/>
              </a:xfrm>
              <a:custGeom>
                <a:avLst/>
                <a:gdLst>
                  <a:gd name="T0" fmla="*/ 0 h 148"/>
                  <a:gd name="T1" fmla="*/ 137 h 148"/>
                  <a:gd name="T2" fmla="*/ 137 h 148"/>
                  <a:gd name="T3" fmla="*/ 148 h 14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48">
                    <a:moveTo>
                      <a:pt x="0" y="0"/>
                    </a:moveTo>
                    <a:lnTo>
                      <a:pt x="0" y="137"/>
                    </a:lnTo>
                    <a:lnTo>
                      <a:pt x="0" y="137"/>
                    </a:lnTo>
                    <a:lnTo>
                      <a:pt x="0" y="148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7" name="Freeform 58"/>
              <p:cNvSpPr>
                <a:spLocks/>
              </p:cNvSpPr>
              <p:nvPr/>
            </p:nvSpPr>
            <p:spPr bwMode="auto">
              <a:xfrm>
                <a:off x="3188" y="1735"/>
                <a:ext cx="59" cy="60"/>
              </a:xfrm>
              <a:custGeom>
                <a:avLst/>
                <a:gdLst>
                  <a:gd name="T0" fmla="*/ 60 w 119"/>
                  <a:gd name="T1" fmla="*/ 119 h 119"/>
                  <a:gd name="T2" fmla="*/ 0 w 119"/>
                  <a:gd name="T3" fmla="*/ 0 h 119"/>
                  <a:gd name="T4" fmla="*/ 6 w 119"/>
                  <a:gd name="T5" fmla="*/ 2 h 119"/>
                  <a:gd name="T6" fmla="*/ 14 w 119"/>
                  <a:gd name="T7" fmla="*/ 6 h 119"/>
                  <a:gd name="T8" fmla="*/ 20 w 119"/>
                  <a:gd name="T9" fmla="*/ 8 h 119"/>
                  <a:gd name="T10" fmla="*/ 27 w 119"/>
                  <a:gd name="T11" fmla="*/ 10 h 119"/>
                  <a:gd name="T12" fmla="*/ 35 w 119"/>
                  <a:gd name="T13" fmla="*/ 12 h 119"/>
                  <a:gd name="T14" fmla="*/ 41 w 119"/>
                  <a:gd name="T15" fmla="*/ 14 h 119"/>
                  <a:gd name="T16" fmla="*/ 48 w 119"/>
                  <a:gd name="T17" fmla="*/ 14 h 119"/>
                  <a:gd name="T18" fmla="*/ 56 w 119"/>
                  <a:gd name="T19" fmla="*/ 14 h 119"/>
                  <a:gd name="T20" fmla="*/ 64 w 119"/>
                  <a:gd name="T21" fmla="*/ 14 h 119"/>
                  <a:gd name="T22" fmla="*/ 69 w 119"/>
                  <a:gd name="T23" fmla="*/ 14 h 119"/>
                  <a:gd name="T24" fmla="*/ 77 w 119"/>
                  <a:gd name="T25" fmla="*/ 14 h 119"/>
                  <a:gd name="T26" fmla="*/ 85 w 119"/>
                  <a:gd name="T27" fmla="*/ 12 h 119"/>
                  <a:gd name="T28" fmla="*/ 92 w 119"/>
                  <a:gd name="T29" fmla="*/ 10 h 119"/>
                  <a:gd name="T30" fmla="*/ 98 w 119"/>
                  <a:gd name="T31" fmla="*/ 8 h 119"/>
                  <a:gd name="T32" fmla="*/ 106 w 119"/>
                  <a:gd name="T33" fmla="*/ 6 h 119"/>
                  <a:gd name="T34" fmla="*/ 111 w 119"/>
                  <a:gd name="T35" fmla="*/ 2 h 119"/>
                  <a:gd name="T36" fmla="*/ 119 w 119"/>
                  <a:gd name="T37" fmla="*/ 0 h 119"/>
                  <a:gd name="T38" fmla="*/ 60 w 119"/>
                  <a:gd name="T39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119">
                    <a:moveTo>
                      <a:pt x="60" y="119"/>
                    </a:moveTo>
                    <a:lnTo>
                      <a:pt x="0" y="0"/>
                    </a:lnTo>
                    <a:lnTo>
                      <a:pt x="6" y="2"/>
                    </a:lnTo>
                    <a:lnTo>
                      <a:pt x="14" y="6"/>
                    </a:lnTo>
                    <a:lnTo>
                      <a:pt x="20" y="8"/>
                    </a:lnTo>
                    <a:lnTo>
                      <a:pt x="27" y="10"/>
                    </a:lnTo>
                    <a:lnTo>
                      <a:pt x="35" y="12"/>
                    </a:lnTo>
                    <a:lnTo>
                      <a:pt x="41" y="14"/>
                    </a:lnTo>
                    <a:lnTo>
                      <a:pt x="48" y="14"/>
                    </a:lnTo>
                    <a:lnTo>
                      <a:pt x="56" y="14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77" y="14"/>
                    </a:lnTo>
                    <a:lnTo>
                      <a:pt x="85" y="12"/>
                    </a:lnTo>
                    <a:lnTo>
                      <a:pt x="92" y="10"/>
                    </a:lnTo>
                    <a:lnTo>
                      <a:pt x="98" y="8"/>
                    </a:lnTo>
                    <a:lnTo>
                      <a:pt x="106" y="6"/>
                    </a:lnTo>
                    <a:lnTo>
                      <a:pt x="111" y="2"/>
                    </a:lnTo>
                    <a:lnTo>
                      <a:pt x="119" y="0"/>
                    </a:lnTo>
                    <a:lnTo>
                      <a:pt x="60" y="11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8" name="Freeform 59"/>
              <p:cNvSpPr>
                <a:spLocks/>
              </p:cNvSpPr>
              <p:nvPr/>
            </p:nvSpPr>
            <p:spPr bwMode="auto">
              <a:xfrm>
                <a:off x="3216" y="2203"/>
                <a:ext cx="1" cy="96"/>
              </a:xfrm>
              <a:custGeom>
                <a:avLst/>
                <a:gdLst>
                  <a:gd name="T0" fmla="*/ 0 w 2"/>
                  <a:gd name="T1" fmla="*/ 0 h 194"/>
                  <a:gd name="T2" fmla="*/ 0 w 2"/>
                  <a:gd name="T3" fmla="*/ 169 h 194"/>
                  <a:gd name="T4" fmla="*/ 2 w 2"/>
                  <a:gd name="T5" fmla="*/ 169 h 194"/>
                  <a:gd name="T6" fmla="*/ 2 w 2"/>
                  <a:gd name="T7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94">
                    <a:moveTo>
                      <a:pt x="0" y="0"/>
                    </a:moveTo>
                    <a:lnTo>
                      <a:pt x="0" y="169"/>
                    </a:lnTo>
                    <a:lnTo>
                      <a:pt x="2" y="169"/>
                    </a:lnTo>
                    <a:lnTo>
                      <a:pt x="2" y="194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3188" y="2285"/>
                <a:ext cx="59" cy="59"/>
              </a:xfrm>
              <a:custGeom>
                <a:avLst/>
                <a:gdLst>
                  <a:gd name="T0" fmla="*/ 60 w 119"/>
                  <a:gd name="T1" fmla="*/ 119 h 119"/>
                  <a:gd name="T2" fmla="*/ 0 w 119"/>
                  <a:gd name="T3" fmla="*/ 0 h 119"/>
                  <a:gd name="T4" fmla="*/ 8 w 119"/>
                  <a:gd name="T5" fmla="*/ 2 h 119"/>
                  <a:gd name="T6" fmla="*/ 14 w 119"/>
                  <a:gd name="T7" fmla="*/ 6 h 119"/>
                  <a:gd name="T8" fmla="*/ 21 w 119"/>
                  <a:gd name="T9" fmla="*/ 8 h 119"/>
                  <a:gd name="T10" fmla="*/ 27 w 119"/>
                  <a:gd name="T11" fmla="*/ 9 h 119"/>
                  <a:gd name="T12" fmla="*/ 35 w 119"/>
                  <a:gd name="T13" fmla="*/ 11 h 119"/>
                  <a:gd name="T14" fmla="*/ 43 w 119"/>
                  <a:gd name="T15" fmla="*/ 11 h 119"/>
                  <a:gd name="T16" fmla="*/ 50 w 119"/>
                  <a:gd name="T17" fmla="*/ 13 h 119"/>
                  <a:gd name="T18" fmla="*/ 56 w 119"/>
                  <a:gd name="T19" fmla="*/ 13 h 119"/>
                  <a:gd name="T20" fmla="*/ 64 w 119"/>
                  <a:gd name="T21" fmla="*/ 13 h 119"/>
                  <a:gd name="T22" fmla="*/ 71 w 119"/>
                  <a:gd name="T23" fmla="*/ 13 h 119"/>
                  <a:gd name="T24" fmla="*/ 79 w 119"/>
                  <a:gd name="T25" fmla="*/ 11 h 119"/>
                  <a:gd name="T26" fmla="*/ 85 w 119"/>
                  <a:gd name="T27" fmla="*/ 11 h 119"/>
                  <a:gd name="T28" fmla="*/ 92 w 119"/>
                  <a:gd name="T29" fmla="*/ 9 h 119"/>
                  <a:gd name="T30" fmla="*/ 100 w 119"/>
                  <a:gd name="T31" fmla="*/ 8 h 119"/>
                  <a:gd name="T32" fmla="*/ 106 w 119"/>
                  <a:gd name="T33" fmla="*/ 6 h 119"/>
                  <a:gd name="T34" fmla="*/ 113 w 119"/>
                  <a:gd name="T35" fmla="*/ 2 h 119"/>
                  <a:gd name="T36" fmla="*/ 119 w 119"/>
                  <a:gd name="T37" fmla="*/ 0 h 119"/>
                  <a:gd name="T38" fmla="*/ 60 w 119"/>
                  <a:gd name="T39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119">
                    <a:moveTo>
                      <a:pt x="60" y="119"/>
                    </a:moveTo>
                    <a:lnTo>
                      <a:pt x="0" y="0"/>
                    </a:lnTo>
                    <a:lnTo>
                      <a:pt x="8" y="2"/>
                    </a:lnTo>
                    <a:lnTo>
                      <a:pt x="14" y="6"/>
                    </a:lnTo>
                    <a:lnTo>
                      <a:pt x="21" y="8"/>
                    </a:lnTo>
                    <a:lnTo>
                      <a:pt x="27" y="9"/>
                    </a:lnTo>
                    <a:lnTo>
                      <a:pt x="35" y="11"/>
                    </a:lnTo>
                    <a:lnTo>
                      <a:pt x="43" y="11"/>
                    </a:lnTo>
                    <a:lnTo>
                      <a:pt x="50" y="13"/>
                    </a:lnTo>
                    <a:lnTo>
                      <a:pt x="56" y="13"/>
                    </a:lnTo>
                    <a:lnTo>
                      <a:pt x="64" y="13"/>
                    </a:lnTo>
                    <a:lnTo>
                      <a:pt x="71" y="13"/>
                    </a:lnTo>
                    <a:lnTo>
                      <a:pt x="79" y="11"/>
                    </a:lnTo>
                    <a:lnTo>
                      <a:pt x="85" y="11"/>
                    </a:lnTo>
                    <a:lnTo>
                      <a:pt x="92" y="9"/>
                    </a:lnTo>
                    <a:lnTo>
                      <a:pt x="100" y="8"/>
                    </a:lnTo>
                    <a:lnTo>
                      <a:pt x="106" y="6"/>
                    </a:lnTo>
                    <a:lnTo>
                      <a:pt x="113" y="2"/>
                    </a:lnTo>
                    <a:lnTo>
                      <a:pt x="119" y="0"/>
                    </a:lnTo>
                    <a:lnTo>
                      <a:pt x="60" y="11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0" name="Line 61"/>
              <p:cNvSpPr>
                <a:spLocks noChangeShapeType="1"/>
              </p:cNvSpPr>
              <p:nvPr/>
            </p:nvSpPr>
            <p:spPr bwMode="auto">
              <a:xfrm flipH="1">
                <a:off x="3460" y="2117"/>
                <a:ext cx="125" cy="1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1" name="Freeform 62"/>
              <p:cNvSpPr>
                <a:spLocks/>
              </p:cNvSpPr>
              <p:nvPr/>
            </p:nvSpPr>
            <p:spPr bwMode="auto">
              <a:xfrm>
                <a:off x="3415" y="2088"/>
                <a:ext cx="59" cy="59"/>
              </a:xfrm>
              <a:custGeom>
                <a:avLst/>
                <a:gdLst>
                  <a:gd name="T0" fmla="*/ 0 w 119"/>
                  <a:gd name="T1" fmla="*/ 60 h 119"/>
                  <a:gd name="T2" fmla="*/ 119 w 119"/>
                  <a:gd name="T3" fmla="*/ 0 h 119"/>
                  <a:gd name="T4" fmla="*/ 115 w 119"/>
                  <a:gd name="T5" fmla="*/ 8 h 119"/>
                  <a:gd name="T6" fmla="*/ 113 w 119"/>
                  <a:gd name="T7" fmla="*/ 14 h 119"/>
                  <a:gd name="T8" fmla="*/ 111 w 119"/>
                  <a:gd name="T9" fmla="*/ 21 h 119"/>
                  <a:gd name="T10" fmla="*/ 109 w 119"/>
                  <a:gd name="T11" fmla="*/ 27 h 119"/>
                  <a:gd name="T12" fmla="*/ 108 w 119"/>
                  <a:gd name="T13" fmla="*/ 35 h 119"/>
                  <a:gd name="T14" fmla="*/ 106 w 119"/>
                  <a:gd name="T15" fmla="*/ 42 h 119"/>
                  <a:gd name="T16" fmla="*/ 106 w 119"/>
                  <a:gd name="T17" fmla="*/ 50 h 119"/>
                  <a:gd name="T18" fmla="*/ 106 w 119"/>
                  <a:gd name="T19" fmla="*/ 56 h 119"/>
                  <a:gd name="T20" fmla="*/ 106 w 119"/>
                  <a:gd name="T21" fmla="*/ 63 h 119"/>
                  <a:gd name="T22" fmla="*/ 106 w 119"/>
                  <a:gd name="T23" fmla="*/ 71 h 119"/>
                  <a:gd name="T24" fmla="*/ 106 w 119"/>
                  <a:gd name="T25" fmla="*/ 79 h 119"/>
                  <a:gd name="T26" fmla="*/ 108 w 119"/>
                  <a:gd name="T27" fmla="*/ 85 h 119"/>
                  <a:gd name="T28" fmla="*/ 109 w 119"/>
                  <a:gd name="T29" fmla="*/ 92 h 119"/>
                  <a:gd name="T30" fmla="*/ 111 w 119"/>
                  <a:gd name="T31" fmla="*/ 100 h 119"/>
                  <a:gd name="T32" fmla="*/ 113 w 119"/>
                  <a:gd name="T33" fmla="*/ 106 h 119"/>
                  <a:gd name="T34" fmla="*/ 115 w 119"/>
                  <a:gd name="T35" fmla="*/ 113 h 119"/>
                  <a:gd name="T36" fmla="*/ 119 w 119"/>
                  <a:gd name="T37" fmla="*/ 119 h 119"/>
                  <a:gd name="T38" fmla="*/ 0 w 119"/>
                  <a:gd name="T39" fmla="*/ 6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119">
                    <a:moveTo>
                      <a:pt x="0" y="60"/>
                    </a:moveTo>
                    <a:lnTo>
                      <a:pt x="119" y="0"/>
                    </a:lnTo>
                    <a:lnTo>
                      <a:pt x="115" y="8"/>
                    </a:lnTo>
                    <a:lnTo>
                      <a:pt x="113" y="14"/>
                    </a:lnTo>
                    <a:lnTo>
                      <a:pt x="111" y="21"/>
                    </a:lnTo>
                    <a:lnTo>
                      <a:pt x="109" y="27"/>
                    </a:lnTo>
                    <a:lnTo>
                      <a:pt x="108" y="35"/>
                    </a:lnTo>
                    <a:lnTo>
                      <a:pt x="106" y="42"/>
                    </a:lnTo>
                    <a:lnTo>
                      <a:pt x="106" y="50"/>
                    </a:lnTo>
                    <a:lnTo>
                      <a:pt x="106" y="56"/>
                    </a:lnTo>
                    <a:lnTo>
                      <a:pt x="106" y="63"/>
                    </a:lnTo>
                    <a:lnTo>
                      <a:pt x="106" y="71"/>
                    </a:lnTo>
                    <a:lnTo>
                      <a:pt x="106" y="79"/>
                    </a:lnTo>
                    <a:lnTo>
                      <a:pt x="108" y="85"/>
                    </a:lnTo>
                    <a:lnTo>
                      <a:pt x="109" y="92"/>
                    </a:lnTo>
                    <a:lnTo>
                      <a:pt x="111" y="100"/>
                    </a:lnTo>
                    <a:lnTo>
                      <a:pt x="113" y="106"/>
                    </a:lnTo>
                    <a:lnTo>
                      <a:pt x="115" y="113"/>
                    </a:lnTo>
                    <a:lnTo>
                      <a:pt x="119" y="119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2" name="Rectangle 63"/>
              <p:cNvSpPr>
                <a:spLocks noChangeArrowheads="1"/>
              </p:cNvSpPr>
              <p:nvPr/>
            </p:nvSpPr>
            <p:spPr bwMode="auto">
              <a:xfrm>
                <a:off x="3587" y="2033"/>
                <a:ext cx="169" cy="170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3" name="Rectangle 64"/>
              <p:cNvSpPr>
                <a:spLocks noChangeArrowheads="1"/>
              </p:cNvSpPr>
              <p:nvPr/>
            </p:nvSpPr>
            <p:spPr bwMode="auto">
              <a:xfrm>
                <a:off x="3640" y="2080"/>
                <a:ext cx="86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 eaLnBrk="1" latinLnBrk="1" hangingPunct="1"/>
                <a:r>
                  <a:rPr kumimoji="1" lang="ko-KR" altLang="en-US" sz="7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키</a:t>
                </a:r>
                <a:endParaRPr kumimoji="1" lang="ko-KR" altLang="en-US" sz="2400" b="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64" name="Freeform 65"/>
              <p:cNvSpPr>
                <a:spLocks/>
              </p:cNvSpPr>
              <p:nvPr/>
            </p:nvSpPr>
            <p:spPr bwMode="auto">
              <a:xfrm>
                <a:off x="3177" y="1795"/>
                <a:ext cx="81" cy="79"/>
              </a:xfrm>
              <a:custGeom>
                <a:avLst/>
                <a:gdLst>
                  <a:gd name="T0" fmla="*/ 0 w 161"/>
                  <a:gd name="T1" fmla="*/ 81 h 159"/>
                  <a:gd name="T2" fmla="*/ 2 w 161"/>
                  <a:gd name="T3" fmla="*/ 58 h 159"/>
                  <a:gd name="T4" fmla="*/ 12 w 161"/>
                  <a:gd name="T5" fmla="*/ 36 h 159"/>
                  <a:gd name="T6" fmla="*/ 27 w 161"/>
                  <a:gd name="T7" fmla="*/ 19 h 159"/>
                  <a:gd name="T8" fmla="*/ 46 w 161"/>
                  <a:gd name="T9" fmla="*/ 8 h 159"/>
                  <a:gd name="T10" fmla="*/ 69 w 161"/>
                  <a:gd name="T11" fmla="*/ 0 h 159"/>
                  <a:gd name="T12" fmla="*/ 92 w 161"/>
                  <a:gd name="T13" fmla="*/ 0 h 159"/>
                  <a:gd name="T14" fmla="*/ 113 w 161"/>
                  <a:gd name="T15" fmla="*/ 8 h 159"/>
                  <a:gd name="T16" fmla="*/ 132 w 161"/>
                  <a:gd name="T17" fmla="*/ 19 h 159"/>
                  <a:gd name="T18" fmla="*/ 148 w 161"/>
                  <a:gd name="T19" fmla="*/ 36 h 159"/>
                  <a:gd name="T20" fmla="*/ 157 w 161"/>
                  <a:gd name="T21" fmla="*/ 58 h 159"/>
                  <a:gd name="T22" fmla="*/ 161 w 161"/>
                  <a:gd name="T23" fmla="*/ 81 h 159"/>
                  <a:gd name="T24" fmla="*/ 157 w 161"/>
                  <a:gd name="T25" fmla="*/ 103 h 159"/>
                  <a:gd name="T26" fmla="*/ 148 w 161"/>
                  <a:gd name="T27" fmla="*/ 125 h 159"/>
                  <a:gd name="T28" fmla="*/ 132 w 161"/>
                  <a:gd name="T29" fmla="*/ 142 h 159"/>
                  <a:gd name="T30" fmla="*/ 113 w 161"/>
                  <a:gd name="T31" fmla="*/ 153 h 159"/>
                  <a:gd name="T32" fmla="*/ 92 w 161"/>
                  <a:gd name="T33" fmla="*/ 159 h 159"/>
                  <a:gd name="T34" fmla="*/ 69 w 161"/>
                  <a:gd name="T35" fmla="*/ 159 h 159"/>
                  <a:gd name="T36" fmla="*/ 46 w 161"/>
                  <a:gd name="T37" fmla="*/ 153 h 159"/>
                  <a:gd name="T38" fmla="*/ 27 w 161"/>
                  <a:gd name="T39" fmla="*/ 142 h 159"/>
                  <a:gd name="T40" fmla="*/ 12 w 161"/>
                  <a:gd name="T41" fmla="*/ 125 h 159"/>
                  <a:gd name="T42" fmla="*/ 2 w 161"/>
                  <a:gd name="T43" fmla="*/ 103 h 159"/>
                  <a:gd name="T44" fmla="*/ 0 w 161"/>
                  <a:gd name="T45" fmla="*/ 8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1" h="159">
                    <a:moveTo>
                      <a:pt x="0" y="81"/>
                    </a:moveTo>
                    <a:lnTo>
                      <a:pt x="2" y="58"/>
                    </a:lnTo>
                    <a:lnTo>
                      <a:pt x="12" y="36"/>
                    </a:lnTo>
                    <a:lnTo>
                      <a:pt x="27" y="19"/>
                    </a:lnTo>
                    <a:lnTo>
                      <a:pt x="46" y="8"/>
                    </a:lnTo>
                    <a:lnTo>
                      <a:pt x="69" y="0"/>
                    </a:lnTo>
                    <a:lnTo>
                      <a:pt x="92" y="0"/>
                    </a:lnTo>
                    <a:lnTo>
                      <a:pt x="113" y="8"/>
                    </a:lnTo>
                    <a:lnTo>
                      <a:pt x="132" y="19"/>
                    </a:lnTo>
                    <a:lnTo>
                      <a:pt x="148" y="36"/>
                    </a:lnTo>
                    <a:lnTo>
                      <a:pt x="157" y="58"/>
                    </a:lnTo>
                    <a:lnTo>
                      <a:pt x="161" y="81"/>
                    </a:lnTo>
                    <a:lnTo>
                      <a:pt x="157" y="103"/>
                    </a:lnTo>
                    <a:lnTo>
                      <a:pt x="148" y="125"/>
                    </a:lnTo>
                    <a:lnTo>
                      <a:pt x="132" y="142"/>
                    </a:lnTo>
                    <a:lnTo>
                      <a:pt x="113" y="153"/>
                    </a:lnTo>
                    <a:lnTo>
                      <a:pt x="92" y="159"/>
                    </a:lnTo>
                    <a:lnTo>
                      <a:pt x="69" y="159"/>
                    </a:lnTo>
                    <a:lnTo>
                      <a:pt x="46" y="153"/>
                    </a:lnTo>
                    <a:lnTo>
                      <a:pt x="27" y="142"/>
                    </a:lnTo>
                    <a:lnTo>
                      <a:pt x="12" y="125"/>
                    </a:lnTo>
                    <a:lnTo>
                      <a:pt x="2" y="103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5" name="Line 66"/>
              <p:cNvSpPr>
                <a:spLocks noChangeShapeType="1"/>
              </p:cNvSpPr>
              <p:nvPr/>
            </p:nvSpPr>
            <p:spPr bwMode="auto">
              <a:xfrm flipV="1">
                <a:off x="3217" y="1795"/>
                <a:ext cx="1" cy="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6" name="Line 67"/>
              <p:cNvSpPr>
                <a:spLocks noChangeShapeType="1"/>
              </p:cNvSpPr>
              <p:nvPr/>
            </p:nvSpPr>
            <p:spPr bwMode="auto">
              <a:xfrm>
                <a:off x="3177" y="1835"/>
                <a:ext cx="4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7" name="Line 68"/>
              <p:cNvSpPr>
                <a:spLocks noChangeShapeType="1"/>
              </p:cNvSpPr>
              <p:nvPr/>
            </p:nvSpPr>
            <p:spPr bwMode="auto">
              <a:xfrm>
                <a:off x="3217" y="1835"/>
                <a:ext cx="41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" name="Freeform 69"/>
              <p:cNvSpPr>
                <a:spLocks/>
              </p:cNvSpPr>
              <p:nvPr/>
            </p:nvSpPr>
            <p:spPr bwMode="auto">
              <a:xfrm>
                <a:off x="3216" y="1875"/>
                <a:ext cx="1" cy="113"/>
              </a:xfrm>
              <a:custGeom>
                <a:avLst/>
                <a:gdLst>
                  <a:gd name="T0" fmla="*/ 2 w 2"/>
                  <a:gd name="T1" fmla="*/ 0 h 226"/>
                  <a:gd name="T2" fmla="*/ 2 w 2"/>
                  <a:gd name="T3" fmla="*/ 169 h 226"/>
                  <a:gd name="T4" fmla="*/ 0 w 2"/>
                  <a:gd name="T5" fmla="*/ 169 h 226"/>
                  <a:gd name="T6" fmla="*/ 0 w 2"/>
                  <a:gd name="T7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26">
                    <a:moveTo>
                      <a:pt x="2" y="0"/>
                    </a:moveTo>
                    <a:lnTo>
                      <a:pt x="2" y="169"/>
                    </a:lnTo>
                    <a:lnTo>
                      <a:pt x="0" y="169"/>
                    </a:lnTo>
                    <a:lnTo>
                      <a:pt x="0" y="226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9" name="Freeform 70"/>
              <p:cNvSpPr>
                <a:spLocks/>
              </p:cNvSpPr>
              <p:nvPr/>
            </p:nvSpPr>
            <p:spPr bwMode="auto">
              <a:xfrm>
                <a:off x="3187" y="1974"/>
                <a:ext cx="59" cy="59"/>
              </a:xfrm>
              <a:custGeom>
                <a:avLst/>
                <a:gdLst>
                  <a:gd name="T0" fmla="*/ 60 w 119"/>
                  <a:gd name="T1" fmla="*/ 119 h 119"/>
                  <a:gd name="T2" fmla="*/ 0 w 119"/>
                  <a:gd name="T3" fmla="*/ 0 h 119"/>
                  <a:gd name="T4" fmla="*/ 8 w 119"/>
                  <a:gd name="T5" fmla="*/ 2 h 119"/>
                  <a:gd name="T6" fmla="*/ 14 w 119"/>
                  <a:gd name="T7" fmla="*/ 6 h 119"/>
                  <a:gd name="T8" fmla="*/ 22 w 119"/>
                  <a:gd name="T9" fmla="*/ 8 h 119"/>
                  <a:gd name="T10" fmla="*/ 27 w 119"/>
                  <a:gd name="T11" fmla="*/ 10 h 119"/>
                  <a:gd name="T12" fmla="*/ 35 w 119"/>
                  <a:gd name="T13" fmla="*/ 12 h 119"/>
                  <a:gd name="T14" fmla="*/ 43 w 119"/>
                  <a:gd name="T15" fmla="*/ 12 h 119"/>
                  <a:gd name="T16" fmla="*/ 48 w 119"/>
                  <a:gd name="T17" fmla="*/ 14 h 119"/>
                  <a:gd name="T18" fmla="*/ 56 w 119"/>
                  <a:gd name="T19" fmla="*/ 14 h 119"/>
                  <a:gd name="T20" fmla="*/ 64 w 119"/>
                  <a:gd name="T21" fmla="*/ 14 h 119"/>
                  <a:gd name="T22" fmla="*/ 71 w 119"/>
                  <a:gd name="T23" fmla="*/ 14 h 119"/>
                  <a:gd name="T24" fmla="*/ 79 w 119"/>
                  <a:gd name="T25" fmla="*/ 12 h 119"/>
                  <a:gd name="T26" fmla="*/ 85 w 119"/>
                  <a:gd name="T27" fmla="*/ 12 h 119"/>
                  <a:gd name="T28" fmla="*/ 92 w 119"/>
                  <a:gd name="T29" fmla="*/ 10 h 119"/>
                  <a:gd name="T30" fmla="*/ 100 w 119"/>
                  <a:gd name="T31" fmla="*/ 8 h 119"/>
                  <a:gd name="T32" fmla="*/ 106 w 119"/>
                  <a:gd name="T33" fmla="*/ 6 h 119"/>
                  <a:gd name="T34" fmla="*/ 113 w 119"/>
                  <a:gd name="T35" fmla="*/ 2 h 119"/>
                  <a:gd name="T36" fmla="*/ 119 w 119"/>
                  <a:gd name="T37" fmla="*/ 0 h 119"/>
                  <a:gd name="T38" fmla="*/ 60 w 119"/>
                  <a:gd name="T39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119">
                    <a:moveTo>
                      <a:pt x="60" y="119"/>
                    </a:moveTo>
                    <a:lnTo>
                      <a:pt x="0" y="0"/>
                    </a:lnTo>
                    <a:lnTo>
                      <a:pt x="8" y="2"/>
                    </a:lnTo>
                    <a:lnTo>
                      <a:pt x="14" y="6"/>
                    </a:lnTo>
                    <a:lnTo>
                      <a:pt x="22" y="8"/>
                    </a:lnTo>
                    <a:lnTo>
                      <a:pt x="27" y="10"/>
                    </a:lnTo>
                    <a:lnTo>
                      <a:pt x="35" y="12"/>
                    </a:lnTo>
                    <a:lnTo>
                      <a:pt x="43" y="12"/>
                    </a:lnTo>
                    <a:lnTo>
                      <a:pt x="48" y="14"/>
                    </a:lnTo>
                    <a:lnTo>
                      <a:pt x="56" y="14"/>
                    </a:lnTo>
                    <a:lnTo>
                      <a:pt x="64" y="14"/>
                    </a:lnTo>
                    <a:lnTo>
                      <a:pt x="71" y="14"/>
                    </a:lnTo>
                    <a:lnTo>
                      <a:pt x="79" y="12"/>
                    </a:lnTo>
                    <a:lnTo>
                      <a:pt x="85" y="12"/>
                    </a:lnTo>
                    <a:lnTo>
                      <a:pt x="92" y="10"/>
                    </a:lnTo>
                    <a:lnTo>
                      <a:pt x="100" y="8"/>
                    </a:lnTo>
                    <a:lnTo>
                      <a:pt x="106" y="6"/>
                    </a:lnTo>
                    <a:lnTo>
                      <a:pt x="113" y="2"/>
                    </a:lnTo>
                    <a:lnTo>
                      <a:pt x="119" y="0"/>
                    </a:lnTo>
                    <a:lnTo>
                      <a:pt x="60" y="11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" name="Freeform 71"/>
              <p:cNvSpPr>
                <a:spLocks/>
              </p:cNvSpPr>
              <p:nvPr/>
            </p:nvSpPr>
            <p:spPr bwMode="auto">
              <a:xfrm>
                <a:off x="3303" y="1835"/>
                <a:ext cx="656" cy="594"/>
              </a:xfrm>
              <a:custGeom>
                <a:avLst/>
                <a:gdLst>
                  <a:gd name="T0" fmla="*/ 0 w 1312"/>
                  <a:gd name="T1" fmla="*/ 0 h 1187"/>
                  <a:gd name="T2" fmla="*/ 996 w 1312"/>
                  <a:gd name="T3" fmla="*/ 0 h 1187"/>
                  <a:gd name="T4" fmla="*/ 996 w 1312"/>
                  <a:gd name="T5" fmla="*/ 1187 h 1187"/>
                  <a:gd name="T6" fmla="*/ 1312 w 1312"/>
                  <a:gd name="T7" fmla="*/ 1187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2" h="1187">
                    <a:moveTo>
                      <a:pt x="0" y="0"/>
                    </a:moveTo>
                    <a:lnTo>
                      <a:pt x="996" y="0"/>
                    </a:lnTo>
                    <a:lnTo>
                      <a:pt x="996" y="1187"/>
                    </a:lnTo>
                    <a:lnTo>
                      <a:pt x="1312" y="1187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1" name="Freeform 72"/>
              <p:cNvSpPr>
                <a:spLocks/>
              </p:cNvSpPr>
              <p:nvPr/>
            </p:nvSpPr>
            <p:spPr bwMode="auto">
              <a:xfrm>
                <a:off x="3258" y="1805"/>
                <a:ext cx="59" cy="59"/>
              </a:xfrm>
              <a:custGeom>
                <a:avLst/>
                <a:gdLst>
                  <a:gd name="T0" fmla="*/ 0 w 119"/>
                  <a:gd name="T1" fmla="*/ 60 h 119"/>
                  <a:gd name="T2" fmla="*/ 119 w 119"/>
                  <a:gd name="T3" fmla="*/ 0 h 119"/>
                  <a:gd name="T4" fmla="*/ 115 w 119"/>
                  <a:gd name="T5" fmla="*/ 6 h 119"/>
                  <a:gd name="T6" fmla="*/ 113 w 119"/>
                  <a:gd name="T7" fmla="*/ 14 h 119"/>
                  <a:gd name="T8" fmla="*/ 109 w 119"/>
                  <a:gd name="T9" fmla="*/ 19 h 119"/>
                  <a:gd name="T10" fmla="*/ 107 w 119"/>
                  <a:gd name="T11" fmla="*/ 27 h 119"/>
                  <a:gd name="T12" fmla="*/ 107 w 119"/>
                  <a:gd name="T13" fmla="*/ 35 h 119"/>
                  <a:gd name="T14" fmla="*/ 106 w 119"/>
                  <a:gd name="T15" fmla="*/ 40 h 119"/>
                  <a:gd name="T16" fmla="*/ 106 w 119"/>
                  <a:gd name="T17" fmla="*/ 48 h 119"/>
                  <a:gd name="T18" fmla="*/ 104 w 119"/>
                  <a:gd name="T19" fmla="*/ 56 h 119"/>
                  <a:gd name="T20" fmla="*/ 104 w 119"/>
                  <a:gd name="T21" fmla="*/ 63 h 119"/>
                  <a:gd name="T22" fmla="*/ 106 w 119"/>
                  <a:gd name="T23" fmla="*/ 71 h 119"/>
                  <a:gd name="T24" fmla="*/ 106 w 119"/>
                  <a:gd name="T25" fmla="*/ 77 h 119"/>
                  <a:gd name="T26" fmla="*/ 107 w 119"/>
                  <a:gd name="T27" fmla="*/ 84 h 119"/>
                  <a:gd name="T28" fmla="*/ 107 w 119"/>
                  <a:gd name="T29" fmla="*/ 92 h 119"/>
                  <a:gd name="T30" fmla="*/ 109 w 119"/>
                  <a:gd name="T31" fmla="*/ 98 h 119"/>
                  <a:gd name="T32" fmla="*/ 113 w 119"/>
                  <a:gd name="T33" fmla="*/ 105 h 119"/>
                  <a:gd name="T34" fmla="*/ 115 w 119"/>
                  <a:gd name="T35" fmla="*/ 111 h 119"/>
                  <a:gd name="T36" fmla="*/ 119 w 119"/>
                  <a:gd name="T37" fmla="*/ 119 h 119"/>
                  <a:gd name="T38" fmla="*/ 0 w 119"/>
                  <a:gd name="T39" fmla="*/ 6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9" h="119">
                    <a:moveTo>
                      <a:pt x="0" y="60"/>
                    </a:moveTo>
                    <a:lnTo>
                      <a:pt x="119" y="0"/>
                    </a:lnTo>
                    <a:lnTo>
                      <a:pt x="115" y="6"/>
                    </a:lnTo>
                    <a:lnTo>
                      <a:pt x="113" y="14"/>
                    </a:lnTo>
                    <a:lnTo>
                      <a:pt x="109" y="19"/>
                    </a:lnTo>
                    <a:lnTo>
                      <a:pt x="107" y="27"/>
                    </a:lnTo>
                    <a:lnTo>
                      <a:pt x="107" y="35"/>
                    </a:lnTo>
                    <a:lnTo>
                      <a:pt x="106" y="40"/>
                    </a:lnTo>
                    <a:lnTo>
                      <a:pt x="106" y="48"/>
                    </a:lnTo>
                    <a:lnTo>
                      <a:pt x="104" y="56"/>
                    </a:lnTo>
                    <a:lnTo>
                      <a:pt x="104" y="63"/>
                    </a:lnTo>
                    <a:lnTo>
                      <a:pt x="106" y="71"/>
                    </a:lnTo>
                    <a:lnTo>
                      <a:pt x="106" y="77"/>
                    </a:lnTo>
                    <a:lnTo>
                      <a:pt x="107" y="84"/>
                    </a:lnTo>
                    <a:lnTo>
                      <a:pt x="107" y="92"/>
                    </a:lnTo>
                    <a:lnTo>
                      <a:pt x="109" y="98"/>
                    </a:lnTo>
                    <a:lnTo>
                      <a:pt x="113" y="105"/>
                    </a:lnTo>
                    <a:lnTo>
                      <a:pt x="115" y="111"/>
                    </a:lnTo>
                    <a:lnTo>
                      <a:pt x="119" y="119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1838190" y="5256156"/>
              <a:ext cx="27574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전단계의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암호문 블록이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다음 단계의 입력에 관여함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5" name="바닥글 개체 틀 7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76" name="날짜 개체 틀 7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632247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블록암호 공격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Types of attacks to consider</a:t>
            </a:r>
          </a:p>
          <a:p>
            <a:pPr lvl="1"/>
            <a:r>
              <a:rPr lang="en-US" altLang="ko-KR" dirty="0">
                <a:solidFill>
                  <a:srgbClr val="009900"/>
                </a:solidFill>
                <a:ea typeface="굴림" panose="020B0600000101010101" pitchFamily="50" charset="-127"/>
              </a:rPr>
              <a:t>known plaintext</a:t>
            </a:r>
            <a:r>
              <a:rPr lang="en-US" altLang="ko-KR" dirty="0">
                <a:ea typeface="굴림" panose="020B0600000101010101" pitchFamily="50" charset="-127"/>
              </a:rPr>
              <a:t>: given several pairs of plaintexts and </a:t>
            </a:r>
            <a:r>
              <a:rPr lang="en-US" altLang="ko-KR" dirty="0" err="1">
                <a:ea typeface="굴림" panose="020B0600000101010101" pitchFamily="50" charset="-127"/>
              </a:rPr>
              <a:t>ciphertexts</a:t>
            </a:r>
            <a:r>
              <a:rPr lang="en-US" altLang="ko-KR" dirty="0">
                <a:ea typeface="굴림" panose="020B0600000101010101" pitchFamily="50" charset="-127"/>
              </a:rPr>
              <a:t>, recover the key (or decrypt another block encrypted under the same key)</a:t>
            </a:r>
          </a:p>
          <a:p>
            <a:pPr lvl="1"/>
            <a:r>
              <a:rPr lang="en-US" altLang="ko-KR" dirty="0">
                <a:solidFill>
                  <a:srgbClr val="C00000"/>
                </a:solidFill>
                <a:ea typeface="굴림" panose="020B0600000101010101" pitchFamily="50" charset="-127"/>
              </a:rPr>
              <a:t>how would chosen plaintext and chosen </a:t>
            </a:r>
            <a:r>
              <a:rPr lang="en-US" altLang="ko-KR" dirty="0" err="1">
                <a:solidFill>
                  <a:srgbClr val="C00000"/>
                </a:solidFill>
                <a:ea typeface="굴림" panose="020B0600000101010101" pitchFamily="50" charset="-127"/>
              </a:rPr>
              <a:t>ciphertext</a:t>
            </a:r>
            <a:r>
              <a:rPr lang="en-US" altLang="ko-KR" dirty="0">
                <a:solidFill>
                  <a:srgbClr val="C00000"/>
                </a:solidFill>
                <a:ea typeface="굴림" panose="020B0600000101010101" pitchFamily="50" charset="-127"/>
              </a:rPr>
              <a:t> work?</a:t>
            </a:r>
          </a:p>
          <a:p>
            <a:r>
              <a:rPr lang="en-US" altLang="ko-KR" dirty="0">
                <a:ea typeface="굴림" panose="020B0600000101010101" pitchFamily="50" charset="-127"/>
              </a:rPr>
              <a:t>Standard attacks</a:t>
            </a:r>
          </a:p>
          <a:p>
            <a:pPr lvl="1"/>
            <a:r>
              <a:rPr lang="en-US" altLang="ko-KR" dirty="0">
                <a:ea typeface="굴림" panose="020B0600000101010101" pitchFamily="50" charset="-127"/>
              </a:rPr>
              <a:t>exhaustive key search</a:t>
            </a:r>
          </a:p>
          <a:p>
            <a:pPr lvl="1"/>
            <a:r>
              <a:rPr lang="en-US" altLang="ko-KR" dirty="0">
                <a:ea typeface="굴림" panose="020B0600000101010101" pitchFamily="50" charset="-127"/>
              </a:rPr>
              <a:t>dictionary attack</a:t>
            </a:r>
          </a:p>
          <a:p>
            <a:pPr lvl="1"/>
            <a:r>
              <a:rPr lang="en-US" altLang="ko-KR" dirty="0">
                <a:ea typeface="굴림" panose="020B0600000101010101" pitchFamily="50" charset="-127"/>
              </a:rPr>
              <a:t>differential cryptanalysis, linear </a:t>
            </a:r>
            <a:r>
              <a:rPr lang="en-US" altLang="ko-KR" dirty="0" smtClean="0">
                <a:ea typeface="굴림" panose="020B0600000101010101" pitchFamily="50" charset="-127"/>
              </a:rPr>
              <a:t>cryptanalysis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603134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Enigma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39445" y="937132"/>
            <a:ext cx="7665111" cy="5527069"/>
            <a:chOff x="791462" y="823716"/>
            <a:chExt cx="7665111" cy="5527069"/>
          </a:xfrm>
        </p:grpSpPr>
        <p:pic>
          <p:nvPicPr>
            <p:cNvPr id="6" name="Picture 6" descr="http://upload.wikimedia.org/wikipedia/commons/thumb/3/3e/EnigmaMachineLabeled.jpg/768px-EnigmaMachineLabeled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462" y="823716"/>
              <a:ext cx="4145301" cy="5527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://cfile2.uf.tistory.com/image/186EAE3F4D65E1471D026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5198" y="2121684"/>
              <a:ext cx="3381375" cy="4229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246613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14598" y="1145342"/>
            <a:ext cx="8114804" cy="4567316"/>
            <a:chOff x="510639" y="1151906"/>
            <a:chExt cx="8114804" cy="4567316"/>
          </a:xfrm>
        </p:grpSpPr>
        <p:sp>
          <p:nvSpPr>
            <p:cNvPr id="13" name="직사각형 12"/>
            <p:cNvSpPr/>
            <p:nvPr/>
          </p:nvSpPr>
          <p:spPr>
            <a:xfrm>
              <a:off x="3672444" y="3389572"/>
              <a:ext cx="1799112" cy="6043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blah~ blah~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1261639" y="1151906"/>
              <a:ext cx="6620723" cy="2219852"/>
              <a:chOff x="1261639" y="1377540"/>
              <a:chExt cx="6620723" cy="2219852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2444" y="1798280"/>
                <a:ext cx="1799112" cy="1799112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1261639" y="1377540"/>
                <a:ext cx="66207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0070C0"/>
                    </a:solidFill>
                  </a:rPr>
                  <a:t>누군가 내 통신내용을 보는 행위를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“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기술적으로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”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어떻게 막을 것인가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?</a:t>
                </a:r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510639" y="3234542"/>
              <a:ext cx="8114804" cy="1279567"/>
              <a:chOff x="510639" y="3685807"/>
              <a:chExt cx="8114804" cy="1279567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510639" y="3685807"/>
                <a:ext cx="8114804" cy="1279567"/>
                <a:chOff x="510639" y="3341422"/>
                <a:chExt cx="8114804" cy="1279567"/>
              </a:xfrm>
            </p:grpSpPr>
            <p:grpSp>
              <p:nvGrpSpPr>
                <p:cNvPr id="4" name="그룹 3"/>
                <p:cNvGrpSpPr/>
                <p:nvPr/>
              </p:nvGrpSpPr>
              <p:grpSpPr>
                <a:xfrm>
                  <a:off x="510639" y="3341422"/>
                  <a:ext cx="979713" cy="1279567"/>
                  <a:chOff x="1229097" y="2149433"/>
                  <a:chExt cx="979713" cy="1279567"/>
                </a:xfrm>
              </p:grpSpPr>
              <p:sp>
                <p:nvSpPr>
                  <p:cNvPr id="2" name="양쪽 모서리가 둥근 사각형 1"/>
                  <p:cNvSpPr/>
                  <p:nvPr/>
                </p:nvSpPr>
                <p:spPr>
                  <a:xfrm>
                    <a:off x="1229097" y="2781795"/>
                    <a:ext cx="979713" cy="647205"/>
                  </a:xfrm>
                  <a:prstGeom prst="round2Same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" name="타원 2"/>
                  <p:cNvSpPr/>
                  <p:nvPr/>
                </p:nvSpPr>
                <p:spPr>
                  <a:xfrm>
                    <a:off x="1430977" y="2149433"/>
                    <a:ext cx="575953" cy="575953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" name="그룹 6"/>
                <p:cNvGrpSpPr/>
                <p:nvPr/>
              </p:nvGrpSpPr>
              <p:grpSpPr>
                <a:xfrm>
                  <a:off x="7645730" y="3341422"/>
                  <a:ext cx="979713" cy="1279567"/>
                  <a:chOff x="1229097" y="2149433"/>
                  <a:chExt cx="979713" cy="1279567"/>
                </a:xfrm>
              </p:grpSpPr>
              <p:sp>
                <p:nvSpPr>
                  <p:cNvPr id="9" name="양쪽 모서리가 둥근 사각형 8"/>
                  <p:cNvSpPr/>
                  <p:nvPr/>
                </p:nvSpPr>
                <p:spPr>
                  <a:xfrm>
                    <a:off x="1229097" y="2781795"/>
                    <a:ext cx="979713" cy="647205"/>
                  </a:xfrm>
                  <a:prstGeom prst="round2Same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" name="타원 9"/>
                  <p:cNvSpPr/>
                  <p:nvPr/>
                </p:nvSpPr>
                <p:spPr>
                  <a:xfrm>
                    <a:off x="1430977" y="2149433"/>
                    <a:ext cx="575953" cy="575953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12" name="직선 화살표 연결선 11"/>
                <p:cNvCxnSpPr>
                  <a:stCxn id="2" idx="0"/>
                  <a:endCxn id="9" idx="2"/>
                </p:cNvCxnSpPr>
                <p:nvPr/>
              </p:nvCxnSpPr>
              <p:spPr>
                <a:xfrm>
                  <a:off x="1490352" y="4297387"/>
                  <a:ext cx="6155378" cy="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/>
              <p:cNvSpPr txBox="1"/>
              <p:nvPr/>
            </p:nvSpPr>
            <p:spPr>
              <a:xfrm>
                <a:off x="4060882" y="4463043"/>
                <a:ext cx="101431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Internet</a:t>
                </a:r>
                <a:endParaRPr lang="ko-KR" altLang="en-US" dirty="0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2117642" y="4337422"/>
              <a:ext cx="4908716" cy="1381800"/>
              <a:chOff x="2117642" y="4563056"/>
              <a:chExt cx="4908716" cy="1381800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67" t="26792" r="11130" b="25878"/>
              <a:stretch/>
            </p:blipFill>
            <p:spPr>
              <a:xfrm>
                <a:off x="4005795" y="4563056"/>
                <a:ext cx="1132411" cy="1001749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2117642" y="5575524"/>
                <a:ext cx="4908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0070C0"/>
                    </a:solidFill>
                  </a:rPr>
                  <a:t>내가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‘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나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’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임을 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“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기술적으로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” </a:t>
                </a:r>
                <a:r>
                  <a:rPr lang="ko-KR" altLang="en-US" dirty="0" smtClean="0">
                    <a:solidFill>
                      <a:srgbClr val="0070C0"/>
                    </a:solidFill>
                  </a:rPr>
                  <a:t>어떻게 증명할 것인가</a:t>
                </a:r>
                <a:r>
                  <a:rPr lang="en-US" altLang="ko-KR" dirty="0" smtClean="0">
                    <a:solidFill>
                      <a:srgbClr val="0070C0"/>
                    </a:solidFill>
                  </a:rPr>
                  <a:t>?</a:t>
                </a:r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7457593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079" y="-1"/>
            <a:ext cx="472984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1450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61263" y="2497976"/>
            <a:ext cx="702147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rgbClr val="FF99CC"/>
                </a:solidFill>
                <a:latin typeface="Comic Sans MS" panose="030F0702030302020204" pitchFamily="66" charset="0"/>
              </a:rPr>
              <a:t>CLILLY </a:t>
            </a:r>
            <a:r>
              <a:rPr lang="ko-KR" altLang="en-US" sz="11500" dirty="0" smtClean="0">
                <a:solidFill>
                  <a:srgbClr val="FF99CC"/>
                </a:solidFill>
                <a:latin typeface="Comic Sans MS" panose="030F0702030302020204" pitchFamily="66" charset="0"/>
              </a:rPr>
              <a:t>♥</a:t>
            </a:r>
            <a:endParaRPr lang="ko-KR" altLang="en-US" sz="11500" dirty="0">
              <a:solidFill>
                <a:srgbClr val="FF99CC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999574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DES: </a:t>
            </a:r>
            <a:r>
              <a:rPr lang="en-US" altLang="ko-KR" sz="3600" dirty="0" smtClean="0"/>
              <a:t>Data Encryption Standard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굴림" panose="020B0600000101010101" pitchFamily="50" charset="-127"/>
              </a:rPr>
              <a:t>Designed by IBM, with modifications proposed by the National Security Agency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굴림" panose="020B0600000101010101" pitchFamily="50" charset="-127"/>
              </a:rPr>
              <a:t>US national standard from 1977 to 2001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굴림" panose="020B0600000101010101" pitchFamily="50" charset="-127"/>
              </a:rPr>
              <a:t>De facto standard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굴림" panose="020B0600000101010101" pitchFamily="50" charset="-127"/>
              </a:rPr>
              <a:t>Block size 64 bits; 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굴림" panose="020B0600000101010101" pitchFamily="50" charset="-127"/>
              </a:rPr>
              <a:t>Key size 56 bits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굴림" panose="020B0600000101010101" pitchFamily="50" charset="-127"/>
              </a:rPr>
              <a:t>16-rounds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굴림" panose="020B0600000101010101" pitchFamily="50" charset="-127"/>
              </a:rPr>
              <a:t>Designed mostly for hardware implementations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굴림" panose="020B0600000101010101" pitchFamily="50" charset="-127"/>
              </a:rPr>
              <a:t>Considered insecure now</a:t>
            </a: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굴림" panose="020B0600000101010101" pitchFamily="50" charset="-127"/>
              </a:rPr>
              <a:t>vulnerable to brute-force attacks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66589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0413" y="3013502"/>
            <a:ext cx="878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ko-KR" sz="4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56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</a:t>
            </a:r>
            <a:r>
              <a:rPr lang="en-US" altLang="ko-KR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72,057,594,037,927,936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55536" y="4708566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요새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PC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 정도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64446" y="2828836"/>
            <a:ext cx="2033597" cy="369332"/>
            <a:chOff x="1664446" y="2828836"/>
            <a:chExt cx="2033597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304987" y="2828836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조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64446" y="2828836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경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896394"/>
      </p:ext>
    </p:extLst>
  </p:cSld>
  <p:clrMapOvr>
    <a:masterClrMapping/>
  </p:clrMapOvr>
  <p:transition spd="med">
    <p:pull dir="u"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Episode </a:t>
            </a:r>
            <a:r>
              <a:rPr lang="en-US" altLang="ko-KR" sz="3600" dirty="0" smtClean="0"/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20563" y="1656946"/>
            <a:ext cx="8702875" cy="3544109"/>
            <a:chOff x="257576" y="2605690"/>
            <a:chExt cx="8702875" cy="3544109"/>
          </a:xfrm>
        </p:grpSpPr>
        <p:sp>
          <p:nvSpPr>
            <p:cNvPr id="6" name="타원 5"/>
            <p:cNvSpPr/>
            <p:nvPr/>
          </p:nvSpPr>
          <p:spPr>
            <a:xfrm>
              <a:off x="257576" y="3374264"/>
              <a:ext cx="1790163" cy="179016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미국의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암호기술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수출제한법</a:t>
              </a:r>
              <a:endParaRPr lang="ko-KR" altLang="en-US" dirty="0"/>
            </a:p>
          </p:txBody>
        </p:sp>
        <p:cxnSp>
          <p:nvCxnSpPr>
            <p:cNvPr id="7" name="직선 연결선 6"/>
            <p:cNvCxnSpPr>
              <a:stCxn id="6" idx="6"/>
            </p:cNvCxnSpPr>
            <p:nvPr/>
          </p:nvCxnSpPr>
          <p:spPr>
            <a:xfrm>
              <a:off x="2047739" y="4269346"/>
              <a:ext cx="6817874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126568" y="3841123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미국내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26567" y="4347555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미국외</a:t>
              </a:r>
              <a:endParaRPr lang="ko-KR" altLang="en-US" dirty="0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68" t="4131" r="28404" b="79343"/>
            <a:stretch/>
          </p:blipFill>
          <p:spPr>
            <a:xfrm>
              <a:off x="2382575" y="2641107"/>
              <a:ext cx="1236371" cy="1133341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8" t="3662" r="55633" b="78779"/>
            <a:stretch/>
          </p:blipFill>
          <p:spPr>
            <a:xfrm>
              <a:off x="7040337" y="2605690"/>
              <a:ext cx="940158" cy="12041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487638" y="2904409"/>
              <a:ext cx="1026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웹브라우저</a:t>
              </a:r>
              <a:endParaRPr lang="ko-KR" alt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40764" y="3809433"/>
              <a:ext cx="7393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/>
                <a:t>웹 서버</a:t>
              </a:r>
              <a:endParaRPr lang="ko-KR" altLang="en-US" sz="1400" dirty="0"/>
            </a:p>
          </p:txBody>
        </p:sp>
        <p:cxnSp>
          <p:nvCxnSpPr>
            <p:cNvPr id="14" name="직선 화살표 연결선 13"/>
            <p:cNvCxnSpPr>
              <a:stCxn id="10" idx="3"/>
              <a:endCxn id="11" idx="1"/>
            </p:cNvCxnSpPr>
            <p:nvPr/>
          </p:nvCxnSpPr>
          <p:spPr>
            <a:xfrm>
              <a:off x="3618946" y="3207778"/>
              <a:ext cx="3421391" cy="0"/>
            </a:xfrm>
            <a:prstGeom prst="straightConnector1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10585" y="2813832"/>
              <a:ext cx="22381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/>
                <a:t>128</a:t>
              </a:r>
              <a:r>
                <a:rPr lang="ko-KR" altLang="en-US" sz="2000" dirty="0" smtClean="0"/>
                <a:t>비트 암호 통신</a:t>
              </a:r>
              <a:endParaRPr lang="ko-KR" altLang="en-US" sz="2000" dirty="0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68" t="4131" r="28404" b="79343"/>
            <a:stretch/>
          </p:blipFill>
          <p:spPr>
            <a:xfrm>
              <a:off x="2382575" y="4673696"/>
              <a:ext cx="1236371" cy="1133341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8" t="3662" r="55633" b="78779"/>
            <a:stretch/>
          </p:blipFill>
          <p:spPr>
            <a:xfrm>
              <a:off x="7040337" y="4638279"/>
              <a:ext cx="940158" cy="120417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487638" y="4936998"/>
              <a:ext cx="1026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웹브라우저</a:t>
              </a:r>
              <a:endParaRPr lang="ko-KR" alt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40764" y="5842022"/>
              <a:ext cx="7393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/>
                <a:t>웹 서버</a:t>
              </a:r>
              <a:endParaRPr lang="ko-KR" altLang="en-US" sz="1400" dirty="0"/>
            </a:p>
          </p:txBody>
        </p:sp>
        <p:cxnSp>
          <p:nvCxnSpPr>
            <p:cNvPr id="20" name="직선 화살표 연결선 19"/>
            <p:cNvCxnSpPr>
              <a:stCxn id="16" idx="3"/>
              <a:endCxn id="17" idx="1"/>
            </p:cNvCxnSpPr>
            <p:nvPr/>
          </p:nvCxnSpPr>
          <p:spPr>
            <a:xfrm>
              <a:off x="3618946" y="5240367"/>
              <a:ext cx="3421391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339371" y="4846421"/>
              <a:ext cx="2082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/>
                <a:t>64</a:t>
              </a:r>
              <a:r>
                <a:rPr lang="ko-KR" altLang="en-US" sz="2000" dirty="0" smtClean="0"/>
                <a:t>비트 암호 통신</a:t>
              </a:r>
              <a:endParaRPr lang="ko-KR" altLang="en-US" sz="2000" dirty="0"/>
            </a:p>
          </p:txBody>
        </p: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94963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Episode </a:t>
            </a:r>
            <a:r>
              <a:rPr lang="en-US" altLang="ko-KR" sz="3600" dirty="0" smtClean="0"/>
              <a:t>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54141" y="1968060"/>
            <a:ext cx="8435719" cy="2921881"/>
            <a:chOff x="113071" y="2030434"/>
            <a:chExt cx="8435719" cy="292188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071" y="2030434"/>
              <a:ext cx="4381656" cy="246468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8" t="3662" r="55633" b="78779"/>
            <a:stretch/>
          </p:blipFill>
          <p:spPr>
            <a:xfrm>
              <a:off x="7608632" y="2660687"/>
              <a:ext cx="940158" cy="12041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709059" y="3841629"/>
              <a:ext cx="7393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/>
                <a:t>웹 서버</a:t>
              </a:r>
              <a:endParaRPr lang="ko-KR" altLang="en-US" sz="1400" dirty="0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0268" y="2380466"/>
              <a:ext cx="1707263" cy="1764616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3470861" y="4037915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Web</a:t>
              </a:r>
            </a:p>
            <a:p>
              <a:pPr algn="ctr"/>
              <a:r>
                <a:rPr lang="en-US" altLang="ko-KR" dirty="0" smtClean="0"/>
                <a:t>Proxy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01949" y="3078108"/>
              <a:ext cx="1603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Web Browser</a:t>
              </a:r>
              <a:endParaRPr lang="ko-KR" altLang="en-US" dirty="0"/>
            </a:p>
          </p:txBody>
        </p:sp>
        <p:cxnSp>
          <p:nvCxnSpPr>
            <p:cNvPr id="12" name="꺾인 연결선 11"/>
            <p:cNvCxnSpPr>
              <a:stCxn id="9" idx="3"/>
              <a:endCxn id="10" idx="0"/>
            </p:cNvCxnSpPr>
            <p:nvPr/>
          </p:nvCxnSpPr>
          <p:spPr>
            <a:xfrm>
              <a:off x="3157531" y="3262774"/>
              <a:ext cx="770530" cy="775141"/>
            </a:xfrm>
            <a:prstGeom prst="bentConnector2">
              <a:avLst/>
            </a:prstGeom>
            <a:ln w="28575">
              <a:solidFill>
                <a:schemeClr val="bg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 12"/>
            <p:cNvCxnSpPr>
              <a:stCxn id="7" idx="1"/>
              <a:endCxn id="10" idx="3"/>
            </p:cNvCxnSpPr>
            <p:nvPr/>
          </p:nvCxnSpPr>
          <p:spPr>
            <a:xfrm rot="10800000" flipV="1">
              <a:off x="4385262" y="3262775"/>
              <a:ext cx="3223371" cy="1232340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157531" y="2558145"/>
              <a:ext cx="121860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</a:rPr>
                <a:t>64</a:t>
              </a:r>
              <a:r>
                <a:rPr lang="ko-KR" altLang="en-US" sz="2000" dirty="0" smtClean="0">
                  <a:solidFill>
                    <a:schemeClr val="bg1"/>
                  </a:solidFill>
                </a:rPr>
                <a:t>비트</a:t>
              </a:r>
              <a:endParaRPr lang="en-US" altLang="ko-KR" sz="20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</a:rPr>
                <a:t>암호 통신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59173" y="3841629"/>
              <a:ext cx="121860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/>
                <a:t>128</a:t>
              </a:r>
              <a:r>
                <a:rPr lang="ko-KR" altLang="en-US" sz="2000" dirty="0" smtClean="0"/>
                <a:t>비트</a:t>
              </a:r>
              <a:endParaRPr lang="en-US" altLang="ko-KR" sz="2000" dirty="0" smtClean="0"/>
            </a:p>
            <a:p>
              <a:pPr algn="ctr"/>
              <a:r>
                <a:rPr lang="ko-KR" altLang="en-US" sz="2000" dirty="0" smtClean="0"/>
                <a:t>암호 통신</a:t>
              </a:r>
              <a:endParaRPr lang="ko-KR" altLang="en-US" sz="2000" dirty="0"/>
            </a:p>
          </p:txBody>
        </p: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16" name="날짜 개체 틀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803672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AES: </a:t>
            </a:r>
            <a:r>
              <a:rPr lang="en-US" altLang="ko-KR" sz="3200" dirty="0" smtClean="0"/>
              <a:t>Advanced Encryption Standard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ea typeface="굴림" panose="020B0600000101010101" pitchFamily="50" charset="-127"/>
              </a:rPr>
              <a:t>In 1997, NIST made a formal call for algorithms  stipulating that the AES would specify an </a:t>
            </a:r>
            <a:r>
              <a:rPr lang="en-US" altLang="ko-KR">
                <a:solidFill>
                  <a:srgbClr val="CC0099"/>
                </a:solidFill>
                <a:ea typeface="굴림" panose="020B0600000101010101" pitchFamily="50" charset="-127"/>
              </a:rPr>
              <a:t>unclassified, publicly disclosed encryption algorithm, available royalty-free, worldwide.</a:t>
            </a:r>
          </a:p>
          <a:p>
            <a:r>
              <a:rPr lang="en-US" altLang="ko-KR">
                <a:ea typeface="굴림" panose="020B0600000101010101" pitchFamily="50" charset="-127"/>
              </a:rPr>
              <a:t>Goal: replace DES for both government and private-sector encryption.</a:t>
            </a:r>
            <a:endParaRPr lang="en-US" altLang="ko-KR">
              <a:solidFill>
                <a:srgbClr val="CC0099"/>
              </a:solidFill>
              <a:ea typeface="굴림" panose="020B0600000101010101" pitchFamily="50" charset="-127"/>
            </a:endParaRPr>
          </a:p>
          <a:p>
            <a:r>
              <a:rPr lang="en-US" altLang="ko-KR">
                <a:ea typeface="굴림" panose="020B0600000101010101" pitchFamily="50" charset="-127"/>
              </a:rPr>
              <a:t>The algorithm must implement symmetric key cryptography as a block cipher and (at a minimum) support </a:t>
            </a:r>
            <a:r>
              <a:rPr lang="en-US" altLang="ko-KR">
                <a:solidFill>
                  <a:srgbClr val="FF0000"/>
                </a:solidFill>
                <a:ea typeface="굴림" panose="020B0600000101010101" pitchFamily="50" charset="-127"/>
              </a:rPr>
              <a:t>block sizes of 128-bits and </a:t>
            </a:r>
            <a:r>
              <a:rPr lang="en-US" altLang="ko-KR">
                <a:solidFill>
                  <a:srgbClr val="177C22"/>
                </a:solidFill>
                <a:ea typeface="굴림" panose="020B0600000101010101" pitchFamily="50" charset="-127"/>
              </a:rPr>
              <a:t>key sizes of 128-, 192-, and 256-bits.</a:t>
            </a:r>
          </a:p>
          <a:p>
            <a:r>
              <a:rPr lang="en-US" altLang="ko-KR">
                <a:ea typeface="굴림" panose="020B0600000101010101" pitchFamily="50" charset="-127"/>
              </a:rPr>
              <a:t>In 1998, NIST selected 15 AES candidate algorithms.</a:t>
            </a:r>
          </a:p>
          <a:p>
            <a:r>
              <a:rPr lang="en-US" altLang="ko-KR">
                <a:ea typeface="굴림" panose="020B0600000101010101" pitchFamily="50" charset="-127"/>
              </a:rPr>
              <a:t>On October 2, 2000, NIST selected </a:t>
            </a:r>
            <a:r>
              <a:rPr lang="en-US" altLang="ko-KR" b="1">
                <a:ea typeface="굴림" panose="020B0600000101010101" pitchFamily="50" charset="-127"/>
              </a:rPr>
              <a:t>Rijndael</a:t>
            </a:r>
            <a:r>
              <a:rPr lang="en-US" altLang="ko-KR">
                <a:ea typeface="굴림" panose="020B0600000101010101" pitchFamily="50" charset="-127"/>
              </a:rPr>
              <a:t> (invented by Joan Daemen and Vincent Rijmen) to as the AES.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711037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9680" y="2274838"/>
            <a:ext cx="82846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</a:rPr>
              <a:t>2</a:t>
            </a:r>
            <a:r>
              <a:rPr lang="en-US" altLang="ko-KR" sz="4800" baseline="30000" dirty="0" smtClean="0">
                <a:solidFill>
                  <a:schemeClr val="bg1"/>
                </a:solidFill>
              </a:rPr>
              <a:t>128</a:t>
            </a:r>
            <a:r>
              <a:rPr lang="en-US" altLang="ko-KR" sz="4800" dirty="0" smtClean="0">
                <a:solidFill>
                  <a:schemeClr val="bg1"/>
                </a:solidFill>
              </a:rPr>
              <a:t>= 340,282,366,920,938,</a:t>
            </a:r>
          </a:p>
          <a:p>
            <a:r>
              <a:rPr lang="en-US" altLang="ko-KR" sz="4800" dirty="0">
                <a:solidFill>
                  <a:schemeClr val="bg1"/>
                </a:solidFill>
              </a:rPr>
              <a:t> </a:t>
            </a:r>
            <a:r>
              <a:rPr lang="en-US" altLang="ko-KR" sz="4800" dirty="0" smtClean="0">
                <a:solidFill>
                  <a:schemeClr val="bg1"/>
                </a:solidFill>
              </a:rPr>
              <a:t>         463,463,374,607,431,</a:t>
            </a:r>
          </a:p>
          <a:p>
            <a:r>
              <a:rPr lang="en-US" altLang="ko-KR" sz="4800" dirty="0">
                <a:solidFill>
                  <a:schemeClr val="bg1"/>
                </a:solidFill>
              </a:rPr>
              <a:t> </a:t>
            </a:r>
            <a:r>
              <a:rPr lang="en-US" altLang="ko-KR" sz="4800" dirty="0" smtClean="0">
                <a:solidFill>
                  <a:schemeClr val="bg1"/>
                </a:solidFill>
              </a:rPr>
              <a:t>         768,211,456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900443" y="2090172"/>
            <a:ext cx="5474187" cy="1203620"/>
            <a:chOff x="2900443" y="2090172"/>
            <a:chExt cx="5474187" cy="1203620"/>
          </a:xfrm>
        </p:grpSpPr>
        <p:sp>
          <p:nvSpPr>
            <p:cNvPr id="4" name="TextBox 3"/>
            <p:cNvSpPr txBox="1"/>
            <p:nvPr/>
          </p:nvSpPr>
          <p:spPr>
            <a:xfrm>
              <a:off x="5077010" y="2924460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경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418540" y="2924460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해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81574" y="2090172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chemeClr val="bg1"/>
                  </a:solidFill>
                </a:rPr>
                <a:t>자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43644" y="2090172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chemeClr val="bg1"/>
                  </a:solidFill>
                </a:rPr>
                <a:t>양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05714" y="2090172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chemeClr val="bg1"/>
                  </a:solidFill>
                </a:rPr>
                <a:t>양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00443" y="2090172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구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9096782"/>
      </p:ext>
    </p:extLst>
  </p:cSld>
  <p:clrMapOvr>
    <a:masterClrMapping/>
  </p:clrMapOvr>
  <p:transition spd="med">
    <p:pull dir="u"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assword Streng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566738"/>
            <a:ext cx="704850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53391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암호 알고리즘의 문제점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925316" y="1252455"/>
            <a:ext cx="7293369" cy="4411950"/>
            <a:chOff x="946827" y="1252455"/>
            <a:chExt cx="7293369" cy="44119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4" t="73759" r="79787" b="4775"/>
            <a:stretch/>
          </p:blipFill>
          <p:spPr>
            <a:xfrm>
              <a:off x="946827" y="1267870"/>
              <a:ext cx="685048" cy="89887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98" t="2553" r="5839" b="77683"/>
            <a:stretch/>
          </p:blipFill>
          <p:spPr>
            <a:xfrm>
              <a:off x="7555148" y="1252455"/>
              <a:ext cx="685048" cy="9297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2308699" y="1477360"/>
              <a:ext cx="1387813" cy="47989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Courier New" panose="02070309020205020404" pitchFamily="49" charset="0"/>
                </a:rPr>
                <a:t>C=</a:t>
              </a:r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Courier New" panose="02070309020205020404" pitchFamily="49" charset="0"/>
                </a:rPr>
                <a:t>E</a:t>
              </a:r>
              <a:r>
                <a:rPr lang="en-US" altLang="ko-KR" sz="1600" baseline="-25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Courier New" panose="02070309020205020404" pitchFamily="49" charset="0"/>
                </a:rPr>
                <a:t>Ke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Courier New" panose="02070309020205020404" pitchFamily="49" charset="0"/>
                </a:rPr>
                <a:t>[M]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Courier New" panose="02070309020205020404" pitchFamily="49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490511" y="1477360"/>
              <a:ext cx="1387813" cy="47989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Courier New" panose="02070309020205020404" pitchFamily="49" charset="0"/>
                </a:rPr>
                <a:t>D</a:t>
              </a:r>
              <a:r>
                <a:rPr lang="en-US" altLang="ko-KR" sz="1600" baseline="-25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Courier New" panose="02070309020205020404" pitchFamily="49" charset="0"/>
                </a:rPr>
                <a:t>Kd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Courier New" panose="02070309020205020404" pitchFamily="49" charset="0"/>
                </a:rPr>
                <a:t>[C] = M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9" name="직선 화살표 연결선 8"/>
            <p:cNvCxnSpPr>
              <a:stCxn id="5" idx="3"/>
              <a:endCxn id="7" idx="1"/>
            </p:cNvCxnSpPr>
            <p:nvPr/>
          </p:nvCxnSpPr>
          <p:spPr>
            <a:xfrm flipV="1">
              <a:off x="1631875" y="1717309"/>
              <a:ext cx="676824" cy="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>
              <a:stCxn id="7" idx="3"/>
              <a:endCxn id="8" idx="1"/>
            </p:cNvCxnSpPr>
            <p:nvPr/>
          </p:nvCxnSpPr>
          <p:spPr>
            <a:xfrm>
              <a:off x="3696512" y="1717309"/>
              <a:ext cx="1793999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>
              <a:stCxn id="8" idx="3"/>
              <a:endCxn id="6" idx="1"/>
            </p:cNvCxnSpPr>
            <p:nvPr/>
          </p:nvCxnSpPr>
          <p:spPr>
            <a:xfrm>
              <a:off x="6878324" y="1717309"/>
              <a:ext cx="676824" cy="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761632" y="1434727"/>
              <a:ext cx="364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Courier New" panose="02070309020205020404" pitchFamily="49" charset="0"/>
                </a:rPr>
                <a:t>M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Courier New" panose="02070309020205020404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23432" y="1434727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Courier New" panose="02070309020205020404" pitchFamily="49" charset="0"/>
                </a:rPr>
                <a:t>C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Courier New" panose="02070309020205020404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85232" y="1434727"/>
              <a:ext cx="364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Courier New" panose="02070309020205020404" pitchFamily="49" charset="0"/>
                </a:rPr>
                <a:t>M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Courier New" panose="02070309020205020404" pitchFamily="49" charset="0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30" t="8691" r="4049" b="8003"/>
            <a:stretch/>
          </p:blipFill>
          <p:spPr>
            <a:xfrm rot="5400000" flipV="1">
              <a:off x="4185126" y="2180188"/>
              <a:ext cx="667734" cy="1325347"/>
            </a:xfrm>
            <a:prstGeom prst="rect">
              <a:avLst/>
            </a:prstGeom>
          </p:spPr>
        </p:pic>
        <p:cxnSp>
          <p:nvCxnSpPr>
            <p:cNvPr id="16" name="꺾인 연결선 15"/>
            <p:cNvCxnSpPr>
              <a:stCxn id="5" idx="2"/>
              <a:endCxn id="15" idx="0"/>
            </p:cNvCxnSpPr>
            <p:nvPr/>
          </p:nvCxnSpPr>
          <p:spPr>
            <a:xfrm rot="16200000" flipH="1">
              <a:off x="2234779" y="1221320"/>
              <a:ext cx="676113" cy="2566969"/>
            </a:xfrm>
            <a:prstGeom prst="bentConnector2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stCxn id="15" idx="2"/>
              <a:endCxn id="6" idx="2"/>
            </p:cNvCxnSpPr>
            <p:nvPr/>
          </p:nvCxnSpPr>
          <p:spPr>
            <a:xfrm flipV="1">
              <a:off x="5181667" y="2182163"/>
              <a:ext cx="2716005" cy="660699"/>
            </a:xfrm>
            <a:prstGeom prst="bentConnector2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/>
            <p:cNvGrpSpPr/>
            <p:nvPr/>
          </p:nvGrpSpPr>
          <p:grpSpPr>
            <a:xfrm>
              <a:off x="1940111" y="3353700"/>
              <a:ext cx="5263778" cy="2310705"/>
              <a:chOff x="1761632" y="3366952"/>
              <a:chExt cx="5263778" cy="2310705"/>
            </a:xfrm>
          </p:grpSpPr>
          <p:pic>
            <p:nvPicPr>
              <p:cNvPr id="19" name="Picture 2" descr="http://waf-e.dubudisk.com/ear2828.com/anonymous/O184rwE/DubuDisk/%EB%B3%B4%EC%B2%AD%EA%B8%B0%EB%A1%9C%EC%A0%84%ED%99%94%EB%B0%9B%EA%B8%B01.jpg?rand=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1632" y="3366979"/>
                <a:ext cx="2708488" cy="23106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4" descr="http://weehan.com/files/attach/images/10599526/679/736/010/8936146968cb2751630ff8a2b1e7c72b.jp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0504" y="3366952"/>
                <a:ext cx="2424906" cy="1393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549287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모가</a:t>
            </a:r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0" y="900155"/>
            <a:ext cx="2517569" cy="5057691"/>
          </a:xfrm>
          <a:custGeom>
            <a:avLst/>
            <a:gdLst>
              <a:gd name="connsiteX0" fmla="*/ 0 w 2517569"/>
              <a:gd name="connsiteY0" fmla="*/ 0 h 5057691"/>
              <a:gd name="connsiteX1" fmla="*/ 246745 w 2517569"/>
              <a:gd name="connsiteY1" fmla="*/ 12459 h 5057691"/>
              <a:gd name="connsiteX2" fmla="*/ 2517569 w 2517569"/>
              <a:gd name="connsiteY2" fmla="*/ 2528845 h 5057691"/>
              <a:gd name="connsiteX3" fmla="*/ 246745 w 2517569"/>
              <a:gd name="connsiteY3" fmla="*/ 5045231 h 5057691"/>
              <a:gd name="connsiteX4" fmla="*/ 0 w 2517569"/>
              <a:gd name="connsiteY4" fmla="*/ 5057691 h 505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569" h="5057691">
                <a:moveTo>
                  <a:pt x="0" y="0"/>
                </a:moveTo>
                <a:lnTo>
                  <a:pt x="246745" y="12459"/>
                </a:lnTo>
                <a:cubicBezTo>
                  <a:pt x="1522233" y="141992"/>
                  <a:pt x="2517569" y="1219182"/>
                  <a:pt x="2517569" y="2528845"/>
                </a:cubicBezTo>
                <a:cubicBezTo>
                  <a:pt x="2517569" y="3838508"/>
                  <a:pt x="1522233" y="4915698"/>
                  <a:pt x="246745" y="5045231"/>
                </a:cubicBezTo>
                <a:lnTo>
                  <a:pt x="0" y="50576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400" dirty="0" smtClean="0"/>
              <a:t>  목차</a:t>
            </a:r>
            <a:endParaRPr lang="ko-KR" altLang="en-US" sz="5400" dirty="0"/>
          </a:p>
        </p:txBody>
      </p:sp>
      <p:sp>
        <p:nvSpPr>
          <p:cNvPr id="7" name="TextBox 6"/>
          <p:cNvSpPr txBox="1"/>
          <p:nvPr/>
        </p:nvSpPr>
        <p:spPr>
          <a:xfrm>
            <a:off x="3045781" y="1480229"/>
            <a:ext cx="3052439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200000"/>
              </a:lnSpc>
              <a:buAutoNum type="arabicPeriod"/>
              <a:tabLst>
                <a:tab pos="355600" algn="l"/>
              </a:tabLst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개요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55600" indent="-355600">
              <a:lnSpc>
                <a:spcPct val="200000"/>
              </a:lnSpc>
              <a:buAutoNum type="arabicPeriod"/>
              <a:tabLst>
                <a:tab pos="355600" algn="l"/>
              </a:tabLst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기초 암호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55600" indent="-355600">
              <a:lnSpc>
                <a:spcPct val="200000"/>
              </a:lnSpc>
              <a:buAutoNum type="arabicPeriod"/>
              <a:tabLst>
                <a:tab pos="355600" algn="l"/>
              </a:tabLst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보안 통신</a:t>
            </a:r>
            <a:r>
              <a:rPr lang="en-US" altLang="ko-K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TLS</a:t>
            </a:r>
          </a:p>
          <a:p>
            <a:pPr marL="355600" indent="-355600">
              <a:lnSpc>
                <a:spcPct val="200000"/>
              </a:lnSpc>
              <a:buAutoNum type="arabicPeriod"/>
              <a:tabLst>
                <a:tab pos="355600" algn="l"/>
              </a:tabLst>
            </a:pPr>
            <a:r>
              <a:rPr lang="ko-KR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결론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7552681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공개키 암호 알고리즘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82572" y="1015527"/>
            <a:ext cx="4778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+mj-lt"/>
                <a:ea typeface="+mj-ea"/>
                <a:cs typeface="+mj-cs"/>
              </a:rPr>
              <a:t>Public Key Cryptography</a:t>
            </a:r>
            <a:endParaRPr lang="ko-KR" altLang="en-US" sz="3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+mj-lt"/>
              <a:ea typeface="+mj-ea"/>
              <a:cs typeface="+mj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" t="73759" r="79787" b="4775"/>
          <a:stretch/>
        </p:blipFill>
        <p:spPr>
          <a:xfrm>
            <a:off x="946827" y="1876867"/>
            <a:ext cx="685048" cy="8988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8" t="2553" r="5839" b="77683"/>
          <a:stretch/>
        </p:blipFill>
        <p:spPr>
          <a:xfrm>
            <a:off x="7546454" y="1861452"/>
            <a:ext cx="685048" cy="9297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2308699" y="2086357"/>
            <a:ext cx="1387813" cy="4798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Courier New" panose="02070309020205020404" pitchFamily="49" charset="0"/>
              </a:rPr>
              <a:t>C=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Courier New" panose="02070309020205020404" pitchFamily="49" charset="0"/>
              </a:rPr>
              <a:t>E</a:t>
            </a:r>
            <a:r>
              <a:rPr lang="en-US" altLang="ko-KR" sz="1600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Courier New" panose="02070309020205020404" pitchFamily="49" charset="0"/>
              </a:rPr>
              <a:t>Ke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Courier New" panose="02070309020205020404" pitchFamily="49" charset="0"/>
              </a:rPr>
              <a:t>[M]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Courier New" panose="020703090202050204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90511" y="2086357"/>
            <a:ext cx="1387813" cy="4798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Courier New" panose="02070309020205020404" pitchFamily="49" charset="0"/>
              </a:rPr>
              <a:t>D</a:t>
            </a:r>
            <a:r>
              <a:rPr lang="en-US" altLang="ko-KR" sz="1600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Courier New" panose="02070309020205020404" pitchFamily="49" charset="0"/>
              </a:rPr>
              <a:t>Kd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Courier New" panose="02070309020205020404" pitchFamily="49" charset="0"/>
              </a:rPr>
              <a:t>[C] = M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Courier New" panose="02070309020205020404" pitchFamily="49" charset="0"/>
            </a:endParaRPr>
          </a:p>
        </p:txBody>
      </p:sp>
      <p:cxnSp>
        <p:nvCxnSpPr>
          <p:cNvPr id="10" name="직선 화살표 연결선 9"/>
          <p:cNvCxnSpPr>
            <a:stCxn id="6" idx="3"/>
            <a:endCxn id="8" idx="1"/>
          </p:cNvCxnSpPr>
          <p:nvPr/>
        </p:nvCxnSpPr>
        <p:spPr>
          <a:xfrm flipV="1">
            <a:off x="1631875" y="2326306"/>
            <a:ext cx="676824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8" idx="3"/>
            <a:endCxn id="9" idx="1"/>
          </p:cNvCxnSpPr>
          <p:nvPr/>
        </p:nvCxnSpPr>
        <p:spPr>
          <a:xfrm>
            <a:off x="3696512" y="2326306"/>
            <a:ext cx="1793999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" idx="3"/>
            <a:endCxn id="7" idx="1"/>
          </p:cNvCxnSpPr>
          <p:nvPr/>
        </p:nvCxnSpPr>
        <p:spPr>
          <a:xfrm>
            <a:off x="6878324" y="2326306"/>
            <a:ext cx="66813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61632" y="2043724"/>
            <a:ext cx="364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Courier New" panose="02070309020205020404" pitchFamily="49" charset="0"/>
              </a:rPr>
              <a:t>M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23432" y="2043724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Courier New" panose="02070309020205020404" pitchFamily="49" charset="0"/>
              </a:rPr>
              <a:t>C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Courier New" panose="020703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85232" y="2043724"/>
            <a:ext cx="364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Courier New" panose="02070309020205020404" pitchFamily="49" charset="0"/>
              </a:rPr>
              <a:t>M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Courier New" panose="02070309020205020404" pitchFamily="49" charset="0"/>
            </a:endParaRPr>
          </a:p>
        </p:txBody>
      </p:sp>
      <p:pic>
        <p:nvPicPr>
          <p:cNvPr id="16" name="그림 15"/>
          <p:cNvPicPr preferRelativeResize="0">
            <a:picLocks/>
          </p:cNvPicPr>
          <p:nvPr/>
        </p:nvPicPr>
        <p:blipFill>
          <a:blip r:embed="rId5" cstate="print">
            <a:clrChange>
              <a:clrFrom>
                <a:srgbClr val="FAFAFC"/>
              </a:clrFrom>
              <a:clrTo>
                <a:srgbClr val="FAFA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27" y="3595769"/>
            <a:ext cx="720000" cy="72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38133" y="2731652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Alice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5" cstate="print">
            <a:clrChange>
              <a:clrFrom>
                <a:srgbClr val="FAFAFC"/>
              </a:clrFrom>
              <a:clrTo>
                <a:srgbClr val="FAFAFC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722" y="3595769"/>
            <a:ext cx="720000" cy="720000"/>
          </a:xfrm>
          <a:prstGeom prst="rect">
            <a:avLst/>
          </a:prstGeom>
        </p:spPr>
      </p:pic>
      <p:pic>
        <p:nvPicPr>
          <p:cNvPr id="19" name="그림 18"/>
          <p:cNvPicPr preferRelativeResize="0">
            <a:picLocks/>
          </p:cNvPicPr>
          <p:nvPr/>
        </p:nvPicPr>
        <p:blipFill>
          <a:blip r:embed="rId6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27" y="4162844"/>
            <a:ext cx="720000" cy="720000"/>
          </a:xfrm>
          <a:prstGeom prst="rect">
            <a:avLst/>
          </a:prstGeom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6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27" y="4948971"/>
            <a:ext cx="720000" cy="7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5487" y="3771103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Alice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비밀키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95487" y="4338178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Alice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공개키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95487" y="5124305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Bob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공개키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08156" y="3771103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Bob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비밀키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08156" y="4371233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Bob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공개키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08156" y="5124305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Alice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공개키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그림 26"/>
          <p:cNvPicPr preferRelativeResize="0">
            <a:picLocks/>
          </p:cNvPicPr>
          <p:nvPr/>
        </p:nvPicPr>
        <p:blipFill>
          <a:blip r:embed="rId6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722" y="4195899"/>
            <a:ext cx="720000" cy="720000"/>
          </a:xfrm>
          <a:prstGeom prst="rect">
            <a:avLst/>
          </a:prstGeom>
        </p:spPr>
      </p:pic>
      <p:pic>
        <p:nvPicPr>
          <p:cNvPr id="28" name="그림 27"/>
          <p:cNvPicPr preferRelativeResize="0">
            <a:picLocks/>
          </p:cNvPicPr>
          <p:nvPr/>
        </p:nvPicPr>
        <p:blipFill>
          <a:blip r:embed="rId6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722" y="4948971"/>
            <a:ext cx="720000" cy="720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587453" y="273165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Bob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573836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Diffie</a:t>
            </a:r>
            <a:r>
              <a:rPr lang="en-US" altLang="ko-KR" dirty="0" smtClean="0"/>
              <a:t>-Hellman </a:t>
            </a:r>
            <a:r>
              <a:rPr lang="en-US" altLang="ko-KR" sz="3600" dirty="0" smtClean="0"/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5" name="Picture 2" descr="http://i.ytimg.com/vi/ROCray7RTqM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735" y="1787176"/>
            <a:ext cx="2134145" cy="120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sup.org/nuclearmenace/Hellma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696" y="3288933"/>
            <a:ext cx="2108184" cy="248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upload.wikimedia.org/wikipedia/commons/thumb/4/46/Diffie-Hellman_Key_Exchange.svg/250px-Diffie-Hellman_Key_Exchange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21" y="1008803"/>
            <a:ext cx="3447797" cy="517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390437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Diffie</a:t>
            </a:r>
            <a:r>
              <a:rPr lang="en-US" altLang="ko-KR" dirty="0" smtClean="0"/>
              <a:t>-Hellman </a:t>
            </a:r>
            <a:r>
              <a:rPr lang="en-US" altLang="ko-KR" sz="3600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hlinkClick r:id="rId3" tooltip="Alice and Bob"/>
              </a:rPr>
              <a:t>Alice and Bob</a:t>
            </a:r>
            <a:r>
              <a:rPr lang="en-US" altLang="ko-KR" sz="2400" dirty="0"/>
              <a:t> agree to use a prime number </a:t>
            </a:r>
            <a:r>
              <a:rPr lang="en-US" altLang="ko-KR" sz="2400" i="1" dirty="0"/>
              <a:t>p</a:t>
            </a:r>
            <a:r>
              <a:rPr lang="en-US" altLang="ko-KR" sz="2400" dirty="0"/>
              <a:t> = 23 and base </a:t>
            </a:r>
            <a:r>
              <a:rPr lang="en-US" altLang="ko-KR" sz="2400" i="1" dirty="0"/>
              <a:t>g</a:t>
            </a:r>
            <a:r>
              <a:rPr lang="en-US" altLang="ko-KR" sz="2400" dirty="0"/>
              <a:t> = 5 (which is a </a:t>
            </a:r>
            <a:r>
              <a:rPr lang="en-US" altLang="ko-KR" sz="2400" dirty="0">
                <a:hlinkClick r:id="rId4" tooltip="Primitive root modulo n"/>
              </a:rPr>
              <a:t>primitive root modulo</a:t>
            </a:r>
            <a:r>
              <a:rPr lang="en-US" altLang="ko-KR" sz="2400" dirty="0"/>
              <a:t> 23).</a:t>
            </a:r>
          </a:p>
          <a:p>
            <a:r>
              <a:rPr lang="en-US" altLang="ko-KR" sz="2400" dirty="0"/>
              <a:t>Alice chooses a secret integer </a:t>
            </a:r>
            <a:r>
              <a:rPr lang="en-US" altLang="ko-KR" sz="2400" b="1" i="1" dirty="0"/>
              <a:t>a</a:t>
            </a:r>
            <a:r>
              <a:rPr lang="en-US" altLang="ko-KR" sz="2400" dirty="0"/>
              <a:t> = </a:t>
            </a:r>
            <a:r>
              <a:rPr lang="en-US" altLang="ko-KR" sz="2400" b="1" dirty="0"/>
              <a:t>6</a:t>
            </a:r>
            <a:r>
              <a:rPr lang="en-US" altLang="ko-KR" sz="2400" dirty="0"/>
              <a:t>, then sends Bob </a:t>
            </a:r>
            <a:r>
              <a:rPr lang="en-US" altLang="ko-KR" sz="2400" i="1" dirty="0"/>
              <a:t>A</a:t>
            </a:r>
            <a:r>
              <a:rPr lang="en-US" altLang="ko-KR" sz="2400" dirty="0"/>
              <a:t> = </a:t>
            </a:r>
            <a:r>
              <a:rPr lang="en-US" altLang="ko-KR" sz="2400" i="1" dirty="0" err="1"/>
              <a:t>g</a:t>
            </a:r>
            <a:r>
              <a:rPr lang="en-US" altLang="ko-KR" sz="2400" b="1" i="1" baseline="30000" dirty="0" err="1"/>
              <a:t>a</a:t>
            </a:r>
            <a:r>
              <a:rPr lang="en-US" altLang="ko-KR" sz="2400" dirty="0"/>
              <a:t> mod </a:t>
            </a:r>
            <a:r>
              <a:rPr lang="en-US" altLang="ko-KR" sz="2400" i="1" dirty="0"/>
              <a:t>p</a:t>
            </a:r>
            <a:endParaRPr lang="en-US" altLang="ko-KR" sz="2400" dirty="0"/>
          </a:p>
          <a:p>
            <a:pPr lvl="1"/>
            <a:r>
              <a:rPr lang="en-US" altLang="ko-KR" sz="2000" i="1" dirty="0"/>
              <a:t>A</a:t>
            </a:r>
            <a:r>
              <a:rPr lang="en-US" altLang="ko-KR" sz="2000" dirty="0"/>
              <a:t> = 5</a:t>
            </a:r>
            <a:r>
              <a:rPr lang="en-US" altLang="ko-KR" sz="2000" b="1" baseline="30000" dirty="0"/>
              <a:t>6</a:t>
            </a:r>
            <a:r>
              <a:rPr lang="en-US" altLang="ko-KR" sz="2000" dirty="0"/>
              <a:t> mod 23 = 8</a:t>
            </a:r>
          </a:p>
          <a:p>
            <a:r>
              <a:rPr lang="en-US" altLang="ko-KR" sz="2400" dirty="0"/>
              <a:t>Bob chooses a secret integer </a:t>
            </a:r>
            <a:r>
              <a:rPr lang="en-US" altLang="ko-KR" sz="2400" b="1" i="1" dirty="0"/>
              <a:t>b</a:t>
            </a:r>
            <a:r>
              <a:rPr lang="en-US" altLang="ko-KR" sz="2400" dirty="0"/>
              <a:t> = </a:t>
            </a:r>
            <a:r>
              <a:rPr lang="en-US" altLang="ko-KR" sz="2400" b="1" dirty="0"/>
              <a:t>15</a:t>
            </a:r>
            <a:r>
              <a:rPr lang="en-US" altLang="ko-KR" sz="2400" dirty="0"/>
              <a:t>, then sends Alice </a:t>
            </a:r>
            <a:r>
              <a:rPr lang="en-US" altLang="ko-KR" sz="2400" i="1" dirty="0"/>
              <a:t>B</a:t>
            </a:r>
            <a:r>
              <a:rPr lang="en-US" altLang="ko-KR" sz="2400" dirty="0"/>
              <a:t> = </a:t>
            </a:r>
            <a:r>
              <a:rPr lang="en-US" altLang="ko-KR" sz="2400" i="1" dirty="0" err="1"/>
              <a:t>g</a:t>
            </a:r>
            <a:r>
              <a:rPr lang="en-US" altLang="ko-KR" sz="2400" b="1" i="1" baseline="30000" dirty="0" err="1"/>
              <a:t>b</a:t>
            </a:r>
            <a:r>
              <a:rPr lang="en-US" altLang="ko-KR" sz="2400" dirty="0"/>
              <a:t> mod </a:t>
            </a:r>
            <a:r>
              <a:rPr lang="en-US" altLang="ko-KR" sz="2400" i="1" dirty="0"/>
              <a:t>p</a:t>
            </a:r>
            <a:endParaRPr lang="en-US" altLang="ko-KR" sz="2400" dirty="0"/>
          </a:p>
          <a:p>
            <a:pPr lvl="1"/>
            <a:r>
              <a:rPr lang="en-US" altLang="ko-KR" sz="2000" i="1" dirty="0"/>
              <a:t>B</a:t>
            </a:r>
            <a:r>
              <a:rPr lang="en-US" altLang="ko-KR" sz="2000" dirty="0"/>
              <a:t> = 5</a:t>
            </a:r>
            <a:r>
              <a:rPr lang="en-US" altLang="ko-KR" sz="2000" b="1" baseline="30000" dirty="0"/>
              <a:t>15</a:t>
            </a:r>
            <a:r>
              <a:rPr lang="en-US" altLang="ko-KR" sz="2000" dirty="0"/>
              <a:t> mod 23 = 19</a:t>
            </a:r>
          </a:p>
          <a:p>
            <a:r>
              <a:rPr lang="en-US" altLang="ko-KR" sz="2400" dirty="0"/>
              <a:t>Alice computes </a:t>
            </a:r>
            <a:r>
              <a:rPr lang="en-US" altLang="ko-KR" sz="2400" b="1" i="1" dirty="0"/>
              <a:t>s</a:t>
            </a:r>
            <a:r>
              <a:rPr lang="en-US" altLang="ko-KR" sz="2400" dirty="0"/>
              <a:t> = </a:t>
            </a:r>
            <a:r>
              <a:rPr lang="en-US" altLang="ko-KR" sz="2400" i="1" dirty="0"/>
              <a:t>B</a:t>
            </a:r>
            <a:r>
              <a:rPr lang="en-US" altLang="ko-KR" sz="2400" b="1" i="1" baseline="30000" dirty="0"/>
              <a:t>a</a:t>
            </a:r>
            <a:r>
              <a:rPr lang="en-US" altLang="ko-KR" sz="2400" dirty="0"/>
              <a:t> mod </a:t>
            </a:r>
            <a:r>
              <a:rPr lang="en-US" altLang="ko-KR" sz="2400" i="1" dirty="0"/>
              <a:t>p</a:t>
            </a:r>
            <a:endParaRPr lang="en-US" altLang="ko-KR" sz="2400" dirty="0"/>
          </a:p>
          <a:p>
            <a:pPr lvl="1"/>
            <a:r>
              <a:rPr lang="en-US" altLang="ko-KR" sz="2000" b="1" i="1" dirty="0"/>
              <a:t>s</a:t>
            </a:r>
            <a:r>
              <a:rPr lang="en-US" altLang="ko-KR" sz="2000" dirty="0"/>
              <a:t> = 19</a:t>
            </a:r>
            <a:r>
              <a:rPr lang="en-US" altLang="ko-KR" sz="2000" b="1" baseline="30000" dirty="0"/>
              <a:t>6</a:t>
            </a:r>
            <a:r>
              <a:rPr lang="en-US" altLang="ko-KR" sz="2000" dirty="0"/>
              <a:t> mod 23 = </a:t>
            </a:r>
            <a:r>
              <a:rPr lang="en-US" altLang="ko-KR" sz="2000" b="1" dirty="0"/>
              <a:t>2</a:t>
            </a:r>
            <a:endParaRPr lang="en-US" altLang="ko-KR" sz="2000" dirty="0"/>
          </a:p>
          <a:p>
            <a:r>
              <a:rPr lang="en-US" altLang="ko-KR" sz="2400" dirty="0"/>
              <a:t>Bob computes </a:t>
            </a:r>
            <a:r>
              <a:rPr lang="en-US" altLang="ko-KR" sz="2400" b="1" i="1" dirty="0"/>
              <a:t>s</a:t>
            </a:r>
            <a:r>
              <a:rPr lang="en-US" altLang="ko-KR" sz="2400" dirty="0"/>
              <a:t> = </a:t>
            </a:r>
            <a:r>
              <a:rPr lang="en-US" altLang="ko-KR" sz="2400" i="1" dirty="0"/>
              <a:t>A</a:t>
            </a:r>
            <a:r>
              <a:rPr lang="en-US" altLang="ko-KR" sz="2400" b="1" i="1" baseline="30000" dirty="0"/>
              <a:t>b</a:t>
            </a:r>
            <a:r>
              <a:rPr lang="en-US" altLang="ko-KR" sz="2400" dirty="0"/>
              <a:t> mod </a:t>
            </a:r>
            <a:r>
              <a:rPr lang="en-US" altLang="ko-KR" sz="2400" i="1" dirty="0"/>
              <a:t>p</a:t>
            </a:r>
            <a:endParaRPr lang="en-US" altLang="ko-KR" sz="2400" dirty="0"/>
          </a:p>
          <a:p>
            <a:pPr lvl="1"/>
            <a:r>
              <a:rPr lang="en-US" altLang="ko-KR" sz="2000" b="1" i="1" dirty="0"/>
              <a:t>s</a:t>
            </a:r>
            <a:r>
              <a:rPr lang="en-US" altLang="ko-KR" sz="2000" dirty="0"/>
              <a:t> = 8</a:t>
            </a:r>
            <a:r>
              <a:rPr lang="en-US" altLang="ko-KR" sz="2000" b="1" baseline="30000" dirty="0"/>
              <a:t>15</a:t>
            </a:r>
            <a:r>
              <a:rPr lang="en-US" altLang="ko-KR" sz="2000" dirty="0"/>
              <a:t> mod 23 = </a:t>
            </a:r>
            <a:r>
              <a:rPr lang="en-US" altLang="ko-KR" sz="2000" b="1" dirty="0"/>
              <a:t>2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31120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RSA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5" name="Picture 2" descr="http://www.usc.edu/dept/molecular-science/pictures/rsa-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95" y="931275"/>
            <a:ext cx="7280611" cy="52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2"/>
          <p:cNvSpPr txBox="1"/>
          <p:nvPr/>
        </p:nvSpPr>
        <p:spPr>
          <a:xfrm>
            <a:off x="2131080" y="6134147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Adi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Sharmir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1780" y="6134147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Ron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Rivest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1025" y="61341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Lin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Addleman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089907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기밀성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92275" y="1989138"/>
            <a:ext cx="1368425" cy="719137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 = E</a:t>
            </a:r>
            <a:r>
              <a:rPr lang="en-US" altLang="ko-KR" sz="1600" b="1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KUb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[M]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4888" y="1989138"/>
            <a:ext cx="1368425" cy="719137"/>
          </a:xfrm>
          <a:prstGeom prst="rect">
            <a:avLst/>
          </a:prstGeom>
          <a:solidFill>
            <a:srgbClr val="CC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</a:t>
            </a:r>
            <a:r>
              <a:rPr lang="en-US" altLang="ko-KR" sz="1600" b="1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KRb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[C] = M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067175" y="1989138"/>
            <a:ext cx="936625" cy="287337"/>
          </a:xfrm>
          <a:prstGeom prst="rect">
            <a:avLst/>
          </a:prstGeom>
          <a:solidFill>
            <a:srgbClr val="6633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+mn-ea"/>
              </a:rPr>
              <a:t>C</a:t>
            </a:r>
          </a:p>
        </p:txBody>
      </p:sp>
      <p:cxnSp>
        <p:nvCxnSpPr>
          <p:cNvPr id="8" name="AutoShape 7"/>
          <p:cNvCxnSpPr>
            <a:cxnSpLocks noChangeShapeType="1"/>
            <a:stCxn id="5" idx="3"/>
            <a:endCxn id="6" idx="1"/>
          </p:cNvCxnSpPr>
          <p:nvPr/>
        </p:nvCxnSpPr>
        <p:spPr bwMode="auto">
          <a:xfrm>
            <a:off x="3060700" y="2349500"/>
            <a:ext cx="30241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851275" y="3429000"/>
            <a:ext cx="1441450" cy="720725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Kua, Kub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014788" y="4194175"/>
            <a:ext cx="104227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+mn-ea"/>
              </a:rPr>
              <a:t>공개키 목록</a:t>
            </a:r>
          </a:p>
        </p:txBody>
      </p:sp>
      <p:cxnSp>
        <p:nvCxnSpPr>
          <p:cNvPr id="11" name="AutoShape 11"/>
          <p:cNvCxnSpPr>
            <a:cxnSpLocks noChangeShapeType="1"/>
            <a:stCxn id="9" idx="1"/>
            <a:endCxn id="5" idx="2"/>
          </p:cNvCxnSpPr>
          <p:nvPr/>
        </p:nvCxnSpPr>
        <p:spPr bwMode="auto">
          <a:xfrm rot="10800000">
            <a:off x="2376488" y="2708275"/>
            <a:ext cx="1474787" cy="108108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895600" y="3208338"/>
            <a:ext cx="504825" cy="50323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+mn-ea"/>
              </a:rPr>
              <a:t>KUb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13" name="날짜 개체 틀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362061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r>
              <a:rPr lang="en-US" altLang="ko-KR" dirty="0"/>
              <a:t>(Digital Signature</a:t>
            </a:r>
            <a:r>
              <a:rPr lang="en-US" altLang="ko-KR" dirty="0" smtClean="0"/>
              <a:t>) </a:t>
            </a:r>
            <a:r>
              <a:rPr lang="en-US" altLang="ko-KR" sz="2800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전자서명 생성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5" name="Rectangle 64"/>
          <p:cNvSpPr>
            <a:spLocks noChangeArrowheads="1"/>
          </p:cNvSpPr>
          <p:nvPr/>
        </p:nvSpPr>
        <p:spPr bwMode="auto">
          <a:xfrm>
            <a:off x="1367631" y="4007220"/>
            <a:ext cx="719138" cy="7191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+mn-ea"/>
              </a:rPr>
              <a:t>KRa</a:t>
            </a:r>
          </a:p>
          <a:p>
            <a:pPr algn="ctr"/>
            <a:r>
              <a:rPr lang="en-US" altLang="ko-KR" sz="900" b="1">
                <a:solidFill>
                  <a:schemeClr val="bg1"/>
                </a:solidFill>
                <a:latin typeface="+mn-ea"/>
              </a:rPr>
              <a:t>(A</a:t>
            </a:r>
            <a:r>
              <a:rPr lang="ko-KR" altLang="en-US" sz="900" b="1">
                <a:solidFill>
                  <a:schemeClr val="bg1"/>
                </a:solidFill>
                <a:latin typeface="+mn-ea"/>
              </a:rPr>
              <a:t>의 개인키</a:t>
            </a:r>
            <a:r>
              <a:rPr lang="en-US" altLang="ko-KR" sz="900" b="1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6" name="Rectangle 59"/>
          <p:cNvSpPr>
            <a:spLocks noChangeArrowheads="1"/>
          </p:cNvSpPr>
          <p:nvPr/>
        </p:nvSpPr>
        <p:spPr bwMode="auto">
          <a:xfrm>
            <a:off x="5544344" y="2133970"/>
            <a:ext cx="863600" cy="1584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>
              <a:latin typeface="+mn-ea"/>
            </a:endParaRPr>
          </a:p>
        </p:txBody>
      </p: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1367631" y="2926133"/>
            <a:ext cx="582613" cy="992187"/>
            <a:chOff x="2915" y="2877"/>
            <a:chExt cx="367" cy="625"/>
          </a:xfrm>
          <a:effectLst/>
        </p:grpSpPr>
        <p:graphicFrame>
          <p:nvGraphicFramePr>
            <p:cNvPr id="8" name="Object 4"/>
            <p:cNvGraphicFramePr>
              <a:graphicFrameLocks noChangeAspect="1"/>
            </p:cNvGraphicFramePr>
            <p:nvPr/>
          </p:nvGraphicFramePr>
          <p:xfrm>
            <a:off x="2915" y="2877"/>
            <a:ext cx="367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4" name="클립" r:id="rId4" imgW="1603080" imgH="1811160" progId="MS_ClipArt_Gallery.2">
                    <p:embed/>
                  </p:oleObj>
                </mc:Choice>
                <mc:Fallback>
                  <p:oleObj name="클립" r:id="rId4" imgW="1603080" imgH="18111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5" y="2877"/>
                          <a:ext cx="367" cy="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3007" y="3269"/>
              <a:ext cx="20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</a:t>
              </a:r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7057231" y="2880095"/>
            <a:ext cx="719138" cy="1023938"/>
            <a:chOff x="4287" y="2857"/>
            <a:chExt cx="453" cy="645"/>
          </a:xfrm>
          <a:effectLst/>
        </p:grpSpPr>
        <p:graphicFrame>
          <p:nvGraphicFramePr>
            <p:cNvPr id="11" name="Object 5"/>
            <p:cNvGraphicFramePr>
              <a:graphicFrameLocks noChangeAspect="1"/>
            </p:cNvGraphicFramePr>
            <p:nvPr/>
          </p:nvGraphicFramePr>
          <p:xfrm>
            <a:off x="4287" y="2857"/>
            <a:ext cx="453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5" name="클립" r:id="rId6" imgW="1878840" imgH="1673640" progId="MS_ClipArt_Gallery.2">
                    <p:embed/>
                  </p:oleObj>
                </mc:Choice>
                <mc:Fallback>
                  <p:oleObj name="클립" r:id="rId6" imgW="1878840" imgH="16736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7" y="2857"/>
                          <a:ext cx="453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4480" y="3269"/>
              <a:ext cx="21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B</a:t>
              </a:r>
            </a:p>
          </p:txBody>
        </p:sp>
      </p:grpSp>
      <p:sp>
        <p:nvSpPr>
          <p:cNvPr id="13" name="Rectangle 46"/>
          <p:cNvSpPr>
            <a:spLocks noChangeArrowheads="1"/>
          </p:cNvSpPr>
          <p:nvPr/>
        </p:nvSpPr>
        <p:spPr bwMode="auto">
          <a:xfrm>
            <a:off x="2016919" y="2926133"/>
            <a:ext cx="719137" cy="720725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문서</a:t>
            </a:r>
          </a:p>
          <a:p>
            <a:pPr algn="ctr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(M)</a:t>
            </a:r>
          </a:p>
        </p:txBody>
      </p:sp>
      <p:sp>
        <p:nvSpPr>
          <p:cNvPr id="14" name="Rectangle 47"/>
          <p:cNvSpPr>
            <a:spLocks noChangeArrowheads="1"/>
          </p:cNvSpPr>
          <p:nvPr/>
        </p:nvSpPr>
        <p:spPr bwMode="auto">
          <a:xfrm>
            <a:off x="3456781" y="2926133"/>
            <a:ext cx="1368425" cy="719137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암호화</a:t>
            </a:r>
          </a:p>
        </p:txBody>
      </p:sp>
      <p:sp>
        <p:nvSpPr>
          <p:cNvPr id="15" name="Rectangle 48"/>
          <p:cNvSpPr>
            <a:spLocks noChangeArrowheads="1"/>
          </p:cNvSpPr>
          <p:nvPr/>
        </p:nvSpPr>
        <p:spPr bwMode="auto">
          <a:xfrm>
            <a:off x="5615781" y="2206995"/>
            <a:ext cx="719138" cy="720725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</a:t>
            </a:r>
          </a:p>
        </p:txBody>
      </p:sp>
      <p:sp>
        <p:nvSpPr>
          <p:cNvPr id="16" name="Rectangle 49"/>
          <p:cNvSpPr>
            <a:spLocks noChangeArrowheads="1"/>
          </p:cNvSpPr>
          <p:nvPr/>
        </p:nvSpPr>
        <p:spPr bwMode="auto">
          <a:xfrm>
            <a:off x="5615781" y="2926133"/>
            <a:ext cx="719138" cy="720725"/>
          </a:xfrm>
          <a:prstGeom prst="rect">
            <a:avLst/>
          </a:prstGeom>
          <a:solidFill>
            <a:srgbClr val="66330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+mn-ea"/>
              </a:rPr>
              <a:t>E</a:t>
            </a:r>
            <a:r>
              <a:rPr lang="en-US" altLang="ko-KR" sz="1400" b="1" baseline="-25000">
                <a:solidFill>
                  <a:schemeClr val="bg1"/>
                </a:solidFill>
                <a:latin typeface="+mn-ea"/>
              </a:rPr>
              <a:t>KRa</a:t>
            </a:r>
            <a:r>
              <a:rPr lang="en-US" altLang="ko-KR" sz="1400" b="1">
                <a:solidFill>
                  <a:schemeClr val="bg1"/>
                </a:solidFill>
                <a:latin typeface="+mn-ea"/>
              </a:rPr>
              <a:t>[M]</a:t>
            </a:r>
          </a:p>
        </p:txBody>
      </p:sp>
      <p:cxnSp>
        <p:nvCxnSpPr>
          <p:cNvPr id="17" name="AutoShape 56"/>
          <p:cNvCxnSpPr>
            <a:cxnSpLocks noChangeShapeType="1"/>
            <a:stCxn id="13" idx="3"/>
            <a:endCxn id="14" idx="1"/>
          </p:cNvCxnSpPr>
          <p:nvPr/>
        </p:nvCxnSpPr>
        <p:spPr bwMode="auto">
          <a:xfrm>
            <a:off x="2736056" y="3286495"/>
            <a:ext cx="7207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57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4825206" y="3286495"/>
            <a:ext cx="7905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58"/>
          <p:cNvCxnSpPr>
            <a:cxnSpLocks noChangeShapeType="1"/>
            <a:stCxn id="13" idx="0"/>
            <a:endCxn id="15" idx="1"/>
          </p:cNvCxnSpPr>
          <p:nvPr/>
        </p:nvCxnSpPr>
        <p:spPr bwMode="auto">
          <a:xfrm rot="16200000">
            <a:off x="3817143" y="1127496"/>
            <a:ext cx="358775" cy="32385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Line 61"/>
          <p:cNvSpPr>
            <a:spLocks noChangeShapeType="1"/>
          </p:cNvSpPr>
          <p:nvPr/>
        </p:nvSpPr>
        <p:spPr bwMode="auto">
          <a:xfrm>
            <a:off x="6407944" y="2926133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cxnSp>
        <p:nvCxnSpPr>
          <p:cNvPr id="21" name="AutoShape 65"/>
          <p:cNvCxnSpPr>
            <a:cxnSpLocks noChangeShapeType="1"/>
            <a:stCxn id="5" idx="3"/>
            <a:endCxn id="14" idx="2"/>
          </p:cNvCxnSpPr>
          <p:nvPr/>
        </p:nvCxnSpPr>
        <p:spPr bwMode="auto">
          <a:xfrm flipV="1">
            <a:off x="2086769" y="3645270"/>
            <a:ext cx="2054225" cy="722313"/>
          </a:xfrm>
          <a:prstGeom prst="bentConnector2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바닥글 개체 틀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24" name="날짜 개체 틀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492110"/>
      </p:ext>
    </p:extLst>
  </p:cSld>
  <p:clrMapOvr>
    <a:masterClrMapping/>
  </p:clrMapOvr>
  <p:transition spd="med">
    <p:pull dir="u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r>
              <a:rPr lang="en-US" altLang="ko-KR" dirty="0"/>
              <a:t>(Digital Signature) </a:t>
            </a:r>
            <a:r>
              <a:rPr lang="en-US" altLang="ko-KR" sz="2800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전자서명 확인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36</a:t>
            </a:fld>
            <a:endParaRPr lang="ko-KR" alt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755650" y="2877344"/>
            <a:ext cx="719138" cy="1020762"/>
            <a:chOff x="4287" y="2857"/>
            <a:chExt cx="453" cy="643"/>
          </a:xfrm>
          <a:effectLst/>
        </p:grpSpPr>
        <p:graphicFrame>
          <p:nvGraphicFramePr>
            <p:cNvPr id="6" name="Object 5"/>
            <p:cNvGraphicFramePr>
              <a:graphicFrameLocks noChangeAspect="1"/>
            </p:cNvGraphicFramePr>
            <p:nvPr/>
          </p:nvGraphicFramePr>
          <p:xfrm>
            <a:off x="4287" y="2857"/>
            <a:ext cx="453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3" name="클립" r:id="rId4" imgW="1878840" imgH="1673640" progId="MS_ClipArt_Gallery.2">
                    <p:embed/>
                  </p:oleObj>
                </mc:Choice>
                <mc:Fallback>
                  <p:oleObj name="클립" r:id="rId4" imgW="1878840" imgH="16736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7" y="2857"/>
                          <a:ext cx="453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4480" y="3269"/>
              <a:ext cx="2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b="1">
                  <a:ea typeface="돋움체" panose="020B0609000101010101" pitchFamily="49" charset="-127"/>
                </a:rPr>
                <a:t>B</a:t>
              </a: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47813" y="2169319"/>
            <a:ext cx="863600" cy="1584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63950" y="2961481"/>
            <a:ext cx="1368425" cy="719138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600" b="1"/>
              <a:t>복호화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619250" y="2242344"/>
            <a:ext cx="719138" cy="72072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altLang="ko-KR" sz="1400" b="1"/>
              <a:t>M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19250" y="2961481"/>
            <a:ext cx="719138" cy="720725"/>
          </a:xfrm>
          <a:prstGeom prst="rect">
            <a:avLst/>
          </a:prstGeom>
          <a:solidFill>
            <a:srgbClr val="66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E</a:t>
            </a:r>
            <a:r>
              <a:rPr lang="en-US" altLang="ko-KR" sz="1400" b="1" baseline="-25000">
                <a:solidFill>
                  <a:schemeClr val="bg1"/>
                </a:solidFill>
              </a:rPr>
              <a:t>KRa</a:t>
            </a:r>
            <a:r>
              <a:rPr lang="en-US" altLang="ko-KR" sz="1400" b="1">
                <a:solidFill>
                  <a:schemeClr val="bg1"/>
                </a:solidFill>
              </a:rPr>
              <a:t>[M]</a:t>
            </a:r>
          </a:p>
        </p:txBody>
      </p:sp>
      <p:cxnSp>
        <p:nvCxnSpPr>
          <p:cNvPr id="12" name="AutoShape 11"/>
          <p:cNvCxnSpPr>
            <a:cxnSpLocks noChangeShapeType="1"/>
            <a:stCxn id="11" idx="3"/>
            <a:endCxn id="9" idx="1"/>
          </p:cNvCxnSpPr>
          <p:nvPr/>
        </p:nvCxnSpPr>
        <p:spPr bwMode="auto">
          <a:xfrm>
            <a:off x="2338388" y="3321844"/>
            <a:ext cx="132556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795963" y="2242344"/>
            <a:ext cx="719137" cy="72072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altLang="ko-KR" sz="1400" b="1"/>
              <a:t>M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795963" y="2961481"/>
            <a:ext cx="719137" cy="72072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altLang="ko-KR" sz="1400" b="1"/>
              <a:t>M</a:t>
            </a:r>
          </a:p>
        </p:txBody>
      </p:sp>
      <p:cxnSp>
        <p:nvCxnSpPr>
          <p:cNvPr id="15" name="AutoShape 14"/>
          <p:cNvCxnSpPr>
            <a:cxnSpLocks noChangeShapeType="1"/>
            <a:stCxn id="9" idx="3"/>
            <a:endCxn id="14" idx="1"/>
          </p:cNvCxnSpPr>
          <p:nvPr/>
        </p:nvCxnSpPr>
        <p:spPr bwMode="auto">
          <a:xfrm>
            <a:off x="5032375" y="3321844"/>
            <a:ext cx="7635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15"/>
          <p:cNvCxnSpPr>
            <a:cxnSpLocks noChangeShapeType="1"/>
            <a:stCxn id="10" idx="3"/>
            <a:endCxn id="13" idx="1"/>
          </p:cNvCxnSpPr>
          <p:nvPr/>
        </p:nvCxnSpPr>
        <p:spPr bwMode="auto">
          <a:xfrm>
            <a:off x="2338388" y="2602706"/>
            <a:ext cx="34575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55650" y="3969544"/>
            <a:ext cx="719138" cy="719137"/>
          </a:xfrm>
          <a:prstGeom prst="rect">
            <a:avLst/>
          </a:prstGeom>
          <a:solidFill>
            <a:srgbClr val="00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altLang="ko-KR" sz="1600" b="1">
                <a:solidFill>
                  <a:schemeClr val="bg1"/>
                </a:solidFill>
              </a:rPr>
              <a:t>KUa</a:t>
            </a:r>
          </a:p>
          <a:p>
            <a:pPr algn="ctr"/>
            <a:r>
              <a:rPr lang="en-US" altLang="ko-KR" sz="900" b="1">
                <a:solidFill>
                  <a:schemeClr val="bg1"/>
                </a:solidFill>
              </a:rPr>
              <a:t>(A</a:t>
            </a:r>
            <a:r>
              <a:rPr lang="ko-KR" altLang="en-US" sz="900" b="1">
                <a:solidFill>
                  <a:schemeClr val="bg1"/>
                </a:solidFill>
              </a:rPr>
              <a:t>의 공개키</a:t>
            </a:r>
            <a:r>
              <a:rPr lang="en-US" altLang="ko-KR" sz="900" b="1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8" name="AutoShape 17"/>
          <p:cNvCxnSpPr>
            <a:cxnSpLocks noChangeShapeType="1"/>
            <a:stCxn id="17" idx="3"/>
            <a:endCxn id="9" idx="2"/>
          </p:cNvCxnSpPr>
          <p:nvPr/>
        </p:nvCxnSpPr>
        <p:spPr bwMode="auto">
          <a:xfrm flipV="1">
            <a:off x="1474788" y="3680619"/>
            <a:ext cx="2873375" cy="649287"/>
          </a:xfrm>
          <a:prstGeom prst="bentConnector2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019925" y="2745581"/>
            <a:ext cx="1368425" cy="431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ko-KR" altLang="en-US" sz="1400" b="1"/>
              <a:t>비교</a:t>
            </a:r>
          </a:p>
          <a:p>
            <a:pPr algn="ctr"/>
            <a:r>
              <a:rPr lang="en-US" altLang="ko-KR" sz="1400" b="1"/>
              <a:t>(</a:t>
            </a:r>
            <a:r>
              <a:rPr lang="ko-KR" altLang="en-US" sz="1400" b="1"/>
              <a:t>전자서명 확인</a:t>
            </a:r>
            <a:r>
              <a:rPr lang="en-US" altLang="ko-KR" sz="1400" b="1"/>
              <a:t>)</a:t>
            </a:r>
          </a:p>
        </p:txBody>
      </p:sp>
      <p:cxnSp>
        <p:nvCxnSpPr>
          <p:cNvPr id="20" name="AutoShape 19"/>
          <p:cNvCxnSpPr>
            <a:cxnSpLocks noChangeShapeType="1"/>
            <a:stCxn id="13" idx="3"/>
            <a:endCxn id="19" idx="0"/>
          </p:cNvCxnSpPr>
          <p:nvPr/>
        </p:nvCxnSpPr>
        <p:spPr bwMode="auto">
          <a:xfrm>
            <a:off x="6515100" y="2602706"/>
            <a:ext cx="1189038" cy="142875"/>
          </a:xfrm>
          <a:prstGeom prst="bentConnector2">
            <a:avLst/>
          </a:prstGeom>
          <a:noFill/>
          <a:ln w="19050">
            <a:solidFill>
              <a:srgbClr val="0000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20"/>
          <p:cNvCxnSpPr>
            <a:cxnSpLocks noChangeShapeType="1"/>
            <a:stCxn id="14" idx="3"/>
            <a:endCxn id="19" idx="2"/>
          </p:cNvCxnSpPr>
          <p:nvPr/>
        </p:nvCxnSpPr>
        <p:spPr bwMode="auto">
          <a:xfrm flipV="1">
            <a:off x="6515100" y="3177381"/>
            <a:ext cx="1189038" cy="144463"/>
          </a:xfrm>
          <a:prstGeom prst="bentConnector2">
            <a:avLst/>
          </a:prstGeom>
          <a:noFill/>
          <a:ln w="19050">
            <a:solidFill>
              <a:srgbClr val="0000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바닥글 개체 틀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24" name="날짜 개체 틀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234588"/>
      </p:ext>
    </p:extLst>
  </p:cSld>
  <p:clrMapOvr>
    <a:masterClrMapping/>
  </p:clrMapOvr>
  <p:transition spd="med">
    <p:pull dir="u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r>
              <a:rPr lang="en-US" altLang="ko-KR" dirty="0"/>
              <a:t>(Digital Signature) </a:t>
            </a:r>
            <a:r>
              <a:rPr lang="en-US" altLang="ko-KR" sz="2800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해쉬함수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메시지로부터 출력을 계산하는 것은 용이</a:t>
            </a:r>
          </a:p>
          <a:p>
            <a:pPr lvl="1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출력으로부터 메시지를 계산하는 것은 계산상 불가능</a:t>
            </a:r>
          </a:p>
          <a:p>
            <a:pPr lvl="1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서로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같는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해쉬값을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갖는 두 메시지를 찾는 것은 계산상 불가능</a:t>
            </a:r>
          </a:p>
          <a:p>
            <a:pPr lvl="1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Font typeface="MS Gothic" panose="020B0609070205080204" pitchFamily="49" charset="-128"/>
              <a:buChar char="➥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메시지 인증과 전자서명의 효율을 높이기 위해 사용</a:t>
            </a: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72343" y="1490004"/>
            <a:ext cx="719138" cy="72072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 b="1">
                <a:latin typeface="+mn-ea"/>
              </a:rPr>
              <a:t>M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3968" y="1490004"/>
            <a:ext cx="1512888" cy="720725"/>
          </a:xfrm>
          <a:prstGeom prst="rect">
            <a:avLst/>
          </a:prstGeom>
          <a:solidFill>
            <a:srgbClr val="9999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latinLnBrk="0" hangingPunct="0"/>
            <a:r>
              <a:rPr kumimoji="0" lang="ko-KR" altLang="en-US" sz="1600" b="1">
                <a:latin typeface="+mn-ea"/>
              </a:rPr>
              <a:t>해쉬</a:t>
            </a:r>
          </a:p>
          <a:p>
            <a:pPr algn="ctr" eaLnBrk="0" latinLnBrk="0" hangingPunct="0"/>
            <a:r>
              <a:rPr kumimoji="0" lang="ko-KR" altLang="en-US" sz="1600" b="1">
                <a:latin typeface="+mn-ea"/>
              </a:rPr>
              <a:t>함수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52518" y="1490004"/>
            <a:ext cx="719138" cy="7207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1400" b="1">
                <a:latin typeface="+mn-ea"/>
              </a:rPr>
              <a:t>MIC</a:t>
            </a:r>
          </a:p>
        </p:txBody>
      </p:sp>
      <p:cxnSp>
        <p:nvCxnSpPr>
          <p:cNvPr id="8" name="AutoShape 7"/>
          <p:cNvCxnSpPr>
            <a:cxnSpLocks noChangeShapeType="1"/>
            <a:stCxn id="5" idx="3"/>
            <a:endCxn id="6" idx="1"/>
          </p:cNvCxnSpPr>
          <p:nvPr/>
        </p:nvCxnSpPr>
        <p:spPr bwMode="auto">
          <a:xfrm>
            <a:off x="1691481" y="1850367"/>
            <a:ext cx="212248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AutoShape 8"/>
          <p:cNvCxnSpPr>
            <a:cxnSpLocks noChangeShapeType="1"/>
            <a:stCxn id="6" idx="3"/>
            <a:endCxn id="7" idx="1"/>
          </p:cNvCxnSpPr>
          <p:nvPr/>
        </p:nvCxnSpPr>
        <p:spPr bwMode="auto">
          <a:xfrm>
            <a:off x="5326856" y="1850367"/>
            <a:ext cx="212566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959768" y="1569379"/>
            <a:ext cx="159530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+mn-ea"/>
              </a:rPr>
              <a:t>[</a:t>
            </a:r>
            <a:r>
              <a:rPr lang="ko-KR" altLang="en-US" sz="1200" b="1">
                <a:latin typeface="+mn-ea"/>
              </a:rPr>
              <a:t>임의의 길이의 메시지</a:t>
            </a:r>
            <a:r>
              <a:rPr lang="en-US" altLang="ko-KR" sz="1200" b="1">
                <a:latin typeface="+mn-ea"/>
              </a:rPr>
              <a:t>]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379044" y="1526517"/>
            <a:ext cx="1938736" cy="57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b="1">
                <a:latin typeface="+mn-ea"/>
              </a:rPr>
              <a:t>[</a:t>
            </a:r>
            <a:r>
              <a:rPr lang="ko-KR" altLang="en-US" sz="1200" b="1">
                <a:latin typeface="+mn-ea"/>
              </a:rPr>
              <a:t>임의의 길이의 출력</a:t>
            </a:r>
            <a:r>
              <a:rPr lang="en-US" altLang="ko-KR" sz="1200" b="1">
                <a:latin typeface="+mn-ea"/>
              </a:rPr>
              <a:t>]</a:t>
            </a:r>
          </a:p>
          <a:p>
            <a:pPr algn="ctr">
              <a:lnSpc>
                <a:spcPct val="130000"/>
              </a:lnSpc>
            </a:pPr>
            <a:r>
              <a:rPr lang="en-US" altLang="ko-KR" sz="1200" b="1">
                <a:latin typeface="+mn-ea"/>
              </a:rPr>
              <a:t>(Message Integirty Code)</a:t>
            </a:r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8911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r>
              <a:rPr lang="en-US" altLang="ko-KR" dirty="0"/>
              <a:t>(Digital Signature) </a:t>
            </a:r>
            <a:r>
              <a:rPr lang="en-US" altLang="ko-KR" sz="2800" dirty="0" smtClean="0"/>
              <a:t>(4)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전자서명 생성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38</a:t>
            </a:fld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935038" y="1836738"/>
            <a:ext cx="7273925" cy="3184525"/>
            <a:chOff x="954849" y="1967687"/>
            <a:chExt cx="7273925" cy="3184525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954849" y="3048775"/>
              <a:ext cx="719137" cy="719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+mn-ea"/>
                </a:rPr>
                <a:t>KRa</a:t>
              </a:r>
            </a:p>
            <a:p>
              <a:pPr algn="ctr"/>
              <a:r>
                <a:rPr lang="en-US" altLang="ko-KR" sz="900" b="1">
                  <a:solidFill>
                    <a:schemeClr val="bg1"/>
                  </a:solidFill>
                  <a:latin typeface="+mn-ea"/>
                </a:rPr>
                <a:t>(A</a:t>
              </a:r>
              <a:r>
                <a:rPr lang="ko-KR" altLang="en-US" sz="900" b="1">
                  <a:solidFill>
                    <a:schemeClr val="bg1"/>
                  </a:solidFill>
                  <a:latin typeface="+mn-ea"/>
                </a:rPr>
                <a:t>의 개인키</a:t>
              </a:r>
              <a:r>
                <a:rPr lang="en-US" altLang="ko-KR" sz="900" b="1">
                  <a:solidFill>
                    <a:schemeClr val="bg1"/>
                  </a:solidFill>
                  <a:latin typeface="+mn-ea"/>
                </a:rPr>
                <a:t>)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365174" y="1967687"/>
              <a:ext cx="863600" cy="15843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954849" y="1967687"/>
              <a:ext cx="582612" cy="992188"/>
              <a:chOff x="2915" y="2877"/>
              <a:chExt cx="367" cy="625"/>
            </a:xfrm>
            <a:effectLst/>
          </p:grpSpPr>
          <p:graphicFrame>
            <p:nvGraphicFramePr>
              <p:cNvPr id="8" name="Object 7"/>
              <p:cNvGraphicFramePr>
                <a:graphicFrameLocks noChangeAspect="1"/>
              </p:cNvGraphicFramePr>
              <p:nvPr/>
            </p:nvGraphicFramePr>
            <p:xfrm>
              <a:off x="2915" y="2877"/>
              <a:ext cx="367" cy="4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14" name="클립" r:id="rId4" imgW="1603080" imgH="1811160" progId="MS_ClipArt_Gallery.2">
                      <p:embed/>
                    </p:oleObj>
                  </mc:Choice>
                  <mc:Fallback>
                    <p:oleObj name="클립" r:id="rId4" imgW="1603080" imgH="181116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5" y="2877"/>
                            <a:ext cx="367" cy="41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3007" y="3269"/>
                <a:ext cx="206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ko-KR" b="1">
                    <a:latin typeface="+mn-ea"/>
                  </a:rPr>
                  <a:t>A</a:t>
                </a:r>
              </a:p>
            </p:txBody>
          </p:sp>
        </p:grp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7436611" y="4128275"/>
              <a:ext cx="719138" cy="1023937"/>
              <a:chOff x="4287" y="2857"/>
              <a:chExt cx="453" cy="645"/>
            </a:xfrm>
            <a:effectLst/>
          </p:grpSpPr>
          <p:graphicFrame>
            <p:nvGraphicFramePr>
              <p:cNvPr id="11" name="Object 10"/>
              <p:cNvGraphicFramePr>
                <a:graphicFrameLocks noChangeAspect="1"/>
              </p:cNvGraphicFramePr>
              <p:nvPr/>
            </p:nvGraphicFramePr>
            <p:xfrm>
              <a:off x="4287" y="2857"/>
              <a:ext cx="453" cy="4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15" name="클립" r:id="rId6" imgW="1878840" imgH="1673640" progId="MS_ClipArt_Gallery.2">
                      <p:embed/>
                    </p:oleObj>
                  </mc:Choice>
                  <mc:Fallback>
                    <p:oleObj name="클립" r:id="rId6" imgW="1878840" imgH="167364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87" y="2857"/>
                            <a:ext cx="453" cy="4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Text Box 11"/>
              <p:cNvSpPr txBox="1">
                <a:spLocks noChangeArrowheads="1"/>
              </p:cNvSpPr>
              <p:nvPr/>
            </p:nvSpPr>
            <p:spPr bwMode="auto">
              <a:xfrm>
                <a:off x="4480" y="3269"/>
                <a:ext cx="211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ko-KR" b="1">
                    <a:latin typeface="+mn-ea"/>
                  </a:rPr>
                  <a:t>B</a:t>
                </a:r>
              </a:p>
            </p:txBody>
          </p:sp>
        </p:grp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604136" y="1967687"/>
              <a:ext cx="719138" cy="720725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ko-KR" altLang="en-US" sz="1400" b="1">
                  <a:latin typeface="+mn-ea"/>
                </a:rPr>
                <a:t>문서</a:t>
              </a:r>
            </a:p>
            <a:p>
              <a:pPr algn="ctr"/>
              <a:r>
                <a:rPr lang="en-US" altLang="ko-KR" sz="1400" b="1">
                  <a:latin typeface="+mn-ea"/>
                </a:rPr>
                <a:t>(M)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563361" y="1967687"/>
              <a:ext cx="1368425" cy="71913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1600" b="1">
                  <a:latin typeface="+mn-ea"/>
                </a:rPr>
                <a:t>암호화</a:t>
              </a: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7436611" y="2040712"/>
              <a:ext cx="719138" cy="720725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en-US" altLang="ko-KR" sz="1400" b="1">
                  <a:latin typeface="+mn-ea"/>
                </a:rPr>
                <a:t>M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7436611" y="2759850"/>
              <a:ext cx="719138" cy="720725"/>
            </a:xfrm>
            <a:prstGeom prst="rect">
              <a:avLst/>
            </a:prstGeom>
            <a:solidFill>
              <a:srgbClr val="66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+mn-ea"/>
                </a:rPr>
                <a:t>E</a:t>
              </a:r>
              <a:r>
                <a:rPr lang="en-US" altLang="ko-KR" sz="1200" b="1" baseline="-25000">
                  <a:solidFill>
                    <a:schemeClr val="bg1"/>
                  </a:solidFill>
                  <a:latin typeface="+mn-ea"/>
                </a:rPr>
                <a:t>KRa</a:t>
              </a:r>
              <a:r>
                <a:rPr lang="en-US" altLang="ko-KR" sz="1200" b="1">
                  <a:solidFill>
                    <a:schemeClr val="bg1"/>
                  </a:solidFill>
                  <a:latin typeface="+mn-ea"/>
                </a:rPr>
                <a:t>[H(M)]</a:t>
              </a:r>
            </a:p>
          </p:txBody>
        </p:sp>
        <p:sp>
          <p:nvSpPr>
            <p:cNvPr id="17" name="Rectangle 21"/>
            <p:cNvSpPr>
              <a:spLocks noChangeArrowheads="1"/>
            </p:cNvSpPr>
            <p:nvPr/>
          </p:nvSpPr>
          <p:spPr bwMode="auto">
            <a:xfrm>
              <a:off x="2683636" y="1967687"/>
              <a:ext cx="1366838" cy="720725"/>
            </a:xfrm>
            <a:prstGeom prst="rect">
              <a:avLst/>
            </a:prstGeom>
            <a:solidFill>
              <a:srgbClr val="99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ko-KR" altLang="en-US" sz="1600" b="1">
                  <a:latin typeface="+mn-ea"/>
                </a:rPr>
                <a:t>해쉬 함수</a:t>
              </a:r>
            </a:p>
          </p:txBody>
        </p:sp>
        <p:sp>
          <p:nvSpPr>
            <p:cNvPr id="18" name="Rectangle 22"/>
            <p:cNvSpPr>
              <a:spLocks noChangeArrowheads="1"/>
            </p:cNvSpPr>
            <p:nvPr/>
          </p:nvSpPr>
          <p:spPr bwMode="auto">
            <a:xfrm>
              <a:off x="4483861" y="1967687"/>
              <a:ext cx="719138" cy="720725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en-US" altLang="ko-KR" sz="1400" b="1">
                  <a:latin typeface="+mn-ea"/>
                </a:rPr>
                <a:t>H(M)</a:t>
              </a:r>
            </a:p>
          </p:txBody>
        </p:sp>
        <p:cxnSp>
          <p:nvCxnSpPr>
            <p:cNvPr id="19" name="AutoShape 23"/>
            <p:cNvCxnSpPr>
              <a:cxnSpLocks noChangeShapeType="1"/>
              <a:stCxn id="13" idx="3"/>
              <a:endCxn id="17" idx="1"/>
            </p:cNvCxnSpPr>
            <p:nvPr/>
          </p:nvCxnSpPr>
          <p:spPr bwMode="auto">
            <a:xfrm>
              <a:off x="2323274" y="2328050"/>
              <a:ext cx="36036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24"/>
            <p:cNvCxnSpPr>
              <a:cxnSpLocks noChangeShapeType="1"/>
              <a:stCxn id="17" idx="3"/>
              <a:endCxn id="18" idx="1"/>
            </p:cNvCxnSpPr>
            <p:nvPr/>
          </p:nvCxnSpPr>
          <p:spPr bwMode="auto">
            <a:xfrm>
              <a:off x="4050474" y="2328050"/>
              <a:ext cx="433387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25"/>
            <p:cNvCxnSpPr>
              <a:cxnSpLocks noChangeShapeType="1"/>
              <a:stCxn id="13" idx="0"/>
              <a:endCxn id="15" idx="0"/>
            </p:cNvCxnSpPr>
            <p:nvPr/>
          </p:nvCxnSpPr>
          <p:spPr bwMode="auto">
            <a:xfrm rot="5400000" flipV="1">
              <a:off x="4844224" y="-912038"/>
              <a:ext cx="73025" cy="5832475"/>
            </a:xfrm>
            <a:prstGeom prst="bentConnector3">
              <a:avLst>
                <a:gd name="adj1" fmla="val -313042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26"/>
            <p:cNvCxnSpPr>
              <a:cxnSpLocks noChangeShapeType="1"/>
              <a:stCxn id="18" idx="3"/>
              <a:endCxn id="14" idx="1"/>
            </p:cNvCxnSpPr>
            <p:nvPr/>
          </p:nvCxnSpPr>
          <p:spPr bwMode="auto">
            <a:xfrm>
              <a:off x="5202999" y="2328050"/>
              <a:ext cx="36036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27"/>
            <p:cNvCxnSpPr>
              <a:cxnSpLocks noChangeShapeType="1"/>
              <a:stCxn id="14" idx="3"/>
              <a:endCxn id="16" idx="1"/>
            </p:cNvCxnSpPr>
            <p:nvPr/>
          </p:nvCxnSpPr>
          <p:spPr bwMode="auto">
            <a:xfrm>
              <a:off x="6931786" y="2328050"/>
              <a:ext cx="504825" cy="79216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28"/>
            <p:cNvCxnSpPr>
              <a:cxnSpLocks noChangeShapeType="1"/>
              <a:stCxn id="6" idx="2"/>
            </p:cNvCxnSpPr>
            <p:nvPr/>
          </p:nvCxnSpPr>
          <p:spPr bwMode="auto">
            <a:xfrm>
              <a:off x="7796974" y="3552012"/>
              <a:ext cx="0" cy="5762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29"/>
            <p:cNvCxnSpPr>
              <a:cxnSpLocks noChangeShapeType="1"/>
              <a:stCxn id="5" idx="3"/>
              <a:endCxn id="14" idx="2"/>
            </p:cNvCxnSpPr>
            <p:nvPr/>
          </p:nvCxnSpPr>
          <p:spPr bwMode="auto">
            <a:xfrm flipV="1">
              <a:off x="1673986" y="2686825"/>
              <a:ext cx="4573588" cy="722312"/>
            </a:xfrm>
            <a:prstGeom prst="bentConnector2">
              <a:avLst/>
            </a:prstGeom>
            <a:noFill/>
            <a:ln w="28575" cap="rnd">
              <a:solidFill>
                <a:schemeClr val="tx1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" name="바닥글 개체 틀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029793"/>
      </p:ext>
    </p:extLst>
  </p:cSld>
  <p:clrMapOvr>
    <a:masterClrMapping/>
  </p:clrMapOvr>
  <p:transition spd="med">
    <p:pull dir="u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r>
              <a:rPr lang="en-US" altLang="ko-KR" dirty="0"/>
              <a:t>(Digital Signature) </a:t>
            </a:r>
            <a:r>
              <a:rPr lang="en-US" altLang="ko-KR" sz="2800" dirty="0" smtClean="0"/>
              <a:t>(5)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>
                <a:latin typeface="+mn-ea"/>
              </a:rPr>
              <a:t>39</a:t>
            </a:fld>
            <a:endParaRPr lang="ko-KR" altLang="en-US">
              <a:latin typeface="+mn-ea"/>
            </a:endParaRP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449643" y="1497752"/>
            <a:ext cx="3505200" cy="3810000"/>
            <a:chOff x="1887" y="999"/>
            <a:chExt cx="1979" cy="2171"/>
          </a:xfrm>
        </p:grpSpPr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2042" y="2958"/>
              <a:ext cx="353" cy="212"/>
            </a:xfrm>
            <a:custGeom>
              <a:avLst/>
              <a:gdLst>
                <a:gd name="T0" fmla="*/ 226 w 353"/>
                <a:gd name="T1" fmla="*/ 0 h 212"/>
                <a:gd name="T2" fmla="*/ 46 w 353"/>
                <a:gd name="T3" fmla="*/ 18 h 212"/>
                <a:gd name="T4" fmla="*/ 28 w 353"/>
                <a:gd name="T5" fmla="*/ 32 h 212"/>
                <a:gd name="T6" fmla="*/ 17 w 353"/>
                <a:gd name="T7" fmla="*/ 48 h 212"/>
                <a:gd name="T8" fmla="*/ 7 w 353"/>
                <a:gd name="T9" fmla="*/ 66 h 212"/>
                <a:gd name="T10" fmla="*/ 0 w 353"/>
                <a:gd name="T11" fmla="*/ 96 h 212"/>
                <a:gd name="T12" fmla="*/ 1 w 353"/>
                <a:gd name="T13" fmla="*/ 129 h 212"/>
                <a:gd name="T14" fmla="*/ 7 w 353"/>
                <a:gd name="T15" fmla="*/ 147 h 212"/>
                <a:gd name="T16" fmla="*/ 17 w 353"/>
                <a:gd name="T17" fmla="*/ 167 h 212"/>
                <a:gd name="T18" fmla="*/ 36 w 353"/>
                <a:gd name="T19" fmla="*/ 184 h 212"/>
                <a:gd name="T20" fmla="*/ 58 w 353"/>
                <a:gd name="T21" fmla="*/ 198 h 212"/>
                <a:gd name="T22" fmla="*/ 81 w 353"/>
                <a:gd name="T23" fmla="*/ 206 h 212"/>
                <a:gd name="T24" fmla="*/ 100 w 353"/>
                <a:gd name="T25" fmla="*/ 210 h 212"/>
                <a:gd name="T26" fmla="*/ 126 w 353"/>
                <a:gd name="T27" fmla="*/ 212 h 212"/>
                <a:gd name="T28" fmla="*/ 124 w 353"/>
                <a:gd name="T29" fmla="*/ 210 h 212"/>
                <a:gd name="T30" fmla="*/ 264 w 353"/>
                <a:gd name="T31" fmla="*/ 196 h 212"/>
                <a:gd name="T32" fmla="*/ 353 w 353"/>
                <a:gd name="T33" fmla="*/ 0 h 212"/>
                <a:gd name="T34" fmla="*/ 226 w 353"/>
                <a:gd name="T3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3" h="212">
                  <a:moveTo>
                    <a:pt x="226" y="0"/>
                  </a:moveTo>
                  <a:lnTo>
                    <a:pt x="46" y="18"/>
                  </a:lnTo>
                  <a:lnTo>
                    <a:pt x="28" y="32"/>
                  </a:lnTo>
                  <a:lnTo>
                    <a:pt x="17" y="48"/>
                  </a:lnTo>
                  <a:lnTo>
                    <a:pt x="7" y="66"/>
                  </a:lnTo>
                  <a:lnTo>
                    <a:pt x="0" y="96"/>
                  </a:lnTo>
                  <a:lnTo>
                    <a:pt x="1" y="129"/>
                  </a:lnTo>
                  <a:lnTo>
                    <a:pt x="7" y="147"/>
                  </a:lnTo>
                  <a:lnTo>
                    <a:pt x="17" y="167"/>
                  </a:lnTo>
                  <a:lnTo>
                    <a:pt x="36" y="184"/>
                  </a:lnTo>
                  <a:lnTo>
                    <a:pt x="58" y="198"/>
                  </a:lnTo>
                  <a:lnTo>
                    <a:pt x="81" y="206"/>
                  </a:lnTo>
                  <a:lnTo>
                    <a:pt x="100" y="210"/>
                  </a:lnTo>
                  <a:lnTo>
                    <a:pt x="126" y="212"/>
                  </a:lnTo>
                  <a:lnTo>
                    <a:pt x="124" y="210"/>
                  </a:lnTo>
                  <a:lnTo>
                    <a:pt x="264" y="196"/>
                  </a:lnTo>
                  <a:lnTo>
                    <a:pt x="353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808080"/>
            </a:solidFill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1887" y="999"/>
              <a:ext cx="1979" cy="2169"/>
            </a:xfrm>
            <a:custGeom>
              <a:avLst/>
              <a:gdLst>
                <a:gd name="T0" fmla="*/ 111 w 1979"/>
                <a:gd name="T1" fmla="*/ 8 h 2169"/>
                <a:gd name="T2" fmla="*/ 71 w 1979"/>
                <a:gd name="T3" fmla="*/ 37 h 2169"/>
                <a:gd name="T4" fmla="*/ 21 w 1979"/>
                <a:gd name="T5" fmla="*/ 97 h 2169"/>
                <a:gd name="T6" fmla="*/ 4 w 1979"/>
                <a:gd name="T7" fmla="*/ 159 h 2169"/>
                <a:gd name="T8" fmla="*/ 0 w 1979"/>
                <a:gd name="T9" fmla="*/ 234 h 2169"/>
                <a:gd name="T10" fmla="*/ 9 w 1979"/>
                <a:gd name="T11" fmla="*/ 297 h 2169"/>
                <a:gd name="T12" fmla="*/ 35 w 1979"/>
                <a:gd name="T13" fmla="*/ 399 h 2169"/>
                <a:gd name="T14" fmla="*/ 105 w 1979"/>
                <a:gd name="T15" fmla="*/ 571 h 2169"/>
                <a:gd name="T16" fmla="*/ 189 w 1979"/>
                <a:gd name="T17" fmla="*/ 764 h 2169"/>
                <a:gd name="T18" fmla="*/ 267 w 1979"/>
                <a:gd name="T19" fmla="*/ 962 h 2169"/>
                <a:gd name="T20" fmla="*/ 327 w 1979"/>
                <a:gd name="T21" fmla="*/ 1220 h 2169"/>
                <a:gd name="T22" fmla="*/ 363 w 1979"/>
                <a:gd name="T23" fmla="*/ 1532 h 2169"/>
                <a:gd name="T24" fmla="*/ 381 w 1979"/>
                <a:gd name="T25" fmla="*/ 1755 h 2169"/>
                <a:gd name="T26" fmla="*/ 381 w 1979"/>
                <a:gd name="T27" fmla="*/ 1923 h 2169"/>
                <a:gd name="T28" fmla="*/ 357 w 1979"/>
                <a:gd name="T29" fmla="*/ 2049 h 2169"/>
                <a:gd name="T30" fmla="*/ 327 w 1979"/>
                <a:gd name="T31" fmla="*/ 2121 h 2169"/>
                <a:gd name="T32" fmla="*/ 298 w 1979"/>
                <a:gd name="T33" fmla="*/ 2156 h 2169"/>
                <a:gd name="T34" fmla="*/ 461 w 1979"/>
                <a:gd name="T35" fmla="*/ 2150 h 2169"/>
                <a:gd name="T36" fmla="*/ 1084 w 1979"/>
                <a:gd name="T37" fmla="*/ 2067 h 2169"/>
                <a:gd name="T38" fmla="*/ 1649 w 1979"/>
                <a:gd name="T39" fmla="*/ 2019 h 2169"/>
                <a:gd name="T40" fmla="*/ 1883 w 1979"/>
                <a:gd name="T41" fmla="*/ 2025 h 2169"/>
                <a:gd name="T42" fmla="*/ 1931 w 1979"/>
                <a:gd name="T43" fmla="*/ 1989 h 2169"/>
                <a:gd name="T44" fmla="*/ 1964 w 1979"/>
                <a:gd name="T45" fmla="*/ 1907 h 2169"/>
                <a:gd name="T46" fmla="*/ 1979 w 1979"/>
                <a:gd name="T47" fmla="*/ 1791 h 2169"/>
                <a:gd name="T48" fmla="*/ 1976 w 1979"/>
                <a:gd name="T49" fmla="*/ 1643 h 2169"/>
                <a:gd name="T50" fmla="*/ 1955 w 1979"/>
                <a:gd name="T51" fmla="*/ 1424 h 2169"/>
                <a:gd name="T52" fmla="*/ 1889 w 1979"/>
                <a:gd name="T53" fmla="*/ 1142 h 2169"/>
                <a:gd name="T54" fmla="*/ 1811 w 1979"/>
                <a:gd name="T55" fmla="*/ 890 h 2169"/>
                <a:gd name="T56" fmla="*/ 1721 w 1979"/>
                <a:gd name="T57" fmla="*/ 656 h 2169"/>
                <a:gd name="T58" fmla="*/ 1619 w 1979"/>
                <a:gd name="T59" fmla="*/ 397 h 2169"/>
                <a:gd name="T60" fmla="*/ 1585 w 1979"/>
                <a:gd name="T61" fmla="*/ 283 h 2169"/>
                <a:gd name="T62" fmla="*/ 1580 w 1979"/>
                <a:gd name="T63" fmla="*/ 195 h 2169"/>
                <a:gd name="T64" fmla="*/ 1619 w 1979"/>
                <a:gd name="T65" fmla="*/ 19 h 2169"/>
                <a:gd name="T66" fmla="*/ 125 w 1979"/>
                <a:gd name="T67" fmla="*/ 4 h 2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79" h="2169">
                  <a:moveTo>
                    <a:pt x="125" y="4"/>
                  </a:moveTo>
                  <a:lnTo>
                    <a:pt x="111" y="8"/>
                  </a:lnTo>
                  <a:lnTo>
                    <a:pt x="93" y="17"/>
                  </a:lnTo>
                  <a:lnTo>
                    <a:pt x="71" y="37"/>
                  </a:lnTo>
                  <a:lnTo>
                    <a:pt x="42" y="66"/>
                  </a:lnTo>
                  <a:lnTo>
                    <a:pt x="21" y="97"/>
                  </a:lnTo>
                  <a:lnTo>
                    <a:pt x="9" y="130"/>
                  </a:lnTo>
                  <a:lnTo>
                    <a:pt x="4" y="159"/>
                  </a:lnTo>
                  <a:lnTo>
                    <a:pt x="0" y="197"/>
                  </a:lnTo>
                  <a:lnTo>
                    <a:pt x="0" y="234"/>
                  </a:lnTo>
                  <a:lnTo>
                    <a:pt x="5" y="265"/>
                  </a:lnTo>
                  <a:lnTo>
                    <a:pt x="9" y="297"/>
                  </a:lnTo>
                  <a:lnTo>
                    <a:pt x="15" y="325"/>
                  </a:lnTo>
                  <a:lnTo>
                    <a:pt x="35" y="399"/>
                  </a:lnTo>
                  <a:lnTo>
                    <a:pt x="63" y="481"/>
                  </a:lnTo>
                  <a:lnTo>
                    <a:pt x="105" y="571"/>
                  </a:lnTo>
                  <a:lnTo>
                    <a:pt x="147" y="674"/>
                  </a:lnTo>
                  <a:lnTo>
                    <a:pt x="189" y="764"/>
                  </a:lnTo>
                  <a:lnTo>
                    <a:pt x="225" y="854"/>
                  </a:lnTo>
                  <a:lnTo>
                    <a:pt x="267" y="962"/>
                  </a:lnTo>
                  <a:lnTo>
                    <a:pt x="303" y="1100"/>
                  </a:lnTo>
                  <a:lnTo>
                    <a:pt x="327" y="1220"/>
                  </a:lnTo>
                  <a:lnTo>
                    <a:pt x="351" y="1370"/>
                  </a:lnTo>
                  <a:lnTo>
                    <a:pt x="363" y="1532"/>
                  </a:lnTo>
                  <a:lnTo>
                    <a:pt x="381" y="1676"/>
                  </a:lnTo>
                  <a:lnTo>
                    <a:pt x="381" y="1755"/>
                  </a:lnTo>
                  <a:lnTo>
                    <a:pt x="381" y="1857"/>
                  </a:lnTo>
                  <a:lnTo>
                    <a:pt x="381" y="1923"/>
                  </a:lnTo>
                  <a:lnTo>
                    <a:pt x="376" y="1985"/>
                  </a:lnTo>
                  <a:lnTo>
                    <a:pt x="357" y="2049"/>
                  </a:lnTo>
                  <a:lnTo>
                    <a:pt x="344" y="2087"/>
                  </a:lnTo>
                  <a:lnTo>
                    <a:pt x="327" y="2121"/>
                  </a:lnTo>
                  <a:lnTo>
                    <a:pt x="310" y="2143"/>
                  </a:lnTo>
                  <a:lnTo>
                    <a:pt x="298" y="2156"/>
                  </a:lnTo>
                  <a:lnTo>
                    <a:pt x="285" y="2169"/>
                  </a:lnTo>
                  <a:lnTo>
                    <a:pt x="461" y="2150"/>
                  </a:lnTo>
                  <a:lnTo>
                    <a:pt x="802" y="2103"/>
                  </a:lnTo>
                  <a:lnTo>
                    <a:pt x="1084" y="2067"/>
                  </a:lnTo>
                  <a:lnTo>
                    <a:pt x="1408" y="2031"/>
                  </a:lnTo>
                  <a:lnTo>
                    <a:pt x="1649" y="2019"/>
                  </a:lnTo>
                  <a:lnTo>
                    <a:pt x="1835" y="2025"/>
                  </a:lnTo>
                  <a:lnTo>
                    <a:pt x="1883" y="2025"/>
                  </a:lnTo>
                  <a:lnTo>
                    <a:pt x="1913" y="2019"/>
                  </a:lnTo>
                  <a:lnTo>
                    <a:pt x="1931" y="1989"/>
                  </a:lnTo>
                  <a:lnTo>
                    <a:pt x="1949" y="1956"/>
                  </a:lnTo>
                  <a:lnTo>
                    <a:pt x="1964" y="1907"/>
                  </a:lnTo>
                  <a:lnTo>
                    <a:pt x="1973" y="1848"/>
                  </a:lnTo>
                  <a:lnTo>
                    <a:pt x="1979" y="1791"/>
                  </a:lnTo>
                  <a:lnTo>
                    <a:pt x="1979" y="1708"/>
                  </a:lnTo>
                  <a:lnTo>
                    <a:pt x="1976" y="1643"/>
                  </a:lnTo>
                  <a:lnTo>
                    <a:pt x="1973" y="1538"/>
                  </a:lnTo>
                  <a:lnTo>
                    <a:pt x="1955" y="1424"/>
                  </a:lnTo>
                  <a:lnTo>
                    <a:pt x="1925" y="1277"/>
                  </a:lnTo>
                  <a:lnTo>
                    <a:pt x="1889" y="1142"/>
                  </a:lnTo>
                  <a:lnTo>
                    <a:pt x="1859" y="1022"/>
                  </a:lnTo>
                  <a:lnTo>
                    <a:pt x="1811" y="890"/>
                  </a:lnTo>
                  <a:lnTo>
                    <a:pt x="1763" y="770"/>
                  </a:lnTo>
                  <a:lnTo>
                    <a:pt x="1721" y="656"/>
                  </a:lnTo>
                  <a:lnTo>
                    <a:pt x="1655" y="493"/>
                  </a:lnTo>
                  <a:lnTo>
                    <a:pt x="1619" y="397"/>
                  </a:lnTo>
                  <a:lnTo>
                    <a:pt x="1597" y="333"/>
                  </a:lnTo>
                  <a:lnTo>
                    <a:pt x="1585" y="283"/>
                  </a:lnTo>
                  <a:lnTo>
                    <a:pt x="1580" y="236"/>
                  </a:lnTo>
                  <a:lnTo>
                    <a:pt x="1580" y="195"/>
                  </a:lnTo>
                  <a:lnTo>
                    <a:pt x="1607" y="49"/>
                  </a:lnTo>
                  <a:lnTo>
                    <a:pt x="1619" y="19"/>
                  </a:lnTo>
                  <a:lnTo>
                    <a:pt x="144" y="0"/>
                  </a:lnTo>
                  <a:lnTo>
                    <a:pt x="125" y="4"/>
                  </a:ln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1991" y="1098"/>
              <a:ext cx="163" cy="142"/>
            </a:xfrm>
            <a:custGeom>
              <a:avLst/>
              <a:gdLst>
                <a:gd name="T0" fmla="*/ 163 w 163"/>
                <a:gd name="T1" fmla="*/ 10 h 142"/>
                <a:gd name="T2" fmla="*/ 121 w 163"/>
                <a:gd name="T3" fmla="*/ 130 h 142"/>
                <a:gd name="T4" fmla="*/ 79 w 163"/>
                <a:gd name="T5" fmla="*/ 142 h 142"/>
                <a:gd name="T6" fmla="*/ 58 w 163"/>
                <a:gd name="T7" fmla="*/ 140 h 142"/>
                <a:gd name="T8" fmla="*/ 37 w 163"/>
                <a:gd name="T9" fmla="*/ 132 h 142"/>
                <a:gd name="T10" fmla="*/ 21 w 163"/>
                <a:gd name="T11" fmla="*/ 118 h 142"/>
                <a:gd name="T12" fmla="*/ 10 w 163"/>
                <a:gd name="T13" fmla="*/ 104 h 142"/>
                <a:gd name="T14" fmla="*/ 3 w 163"/>
                <a:gd name="T15" fmla="*/ 86 h 142"/>
                <a:gd name="T16" fmla="*/ 0 w 163"/>
                <a:gd name="T17" fmla="*/ 70 h 142"/>
                <a:gd name="T18" fmla="*/ 1 w 163"/>
                <a:gd name="T19" fmla="*/ 49 h 142"/>
                <a:gd name="T20" fmla="*/ 7 w 163"/>
                <a:gd name="T21" fmla="*/ 34 h 142"/>
                <a:gd name="T22" fmla="*/ 19 w 163"/>
                <a:gd name="T23" fmla="*/ 22 h 142"/>
                <a:gd name="T24" fmla="*/ 34 w 163"/>
                <a:gd name="T25" fmla="*/ 12 h 142"/>
                <a:gd name="T26" fmla="*/ 52 w 163"/>
                <a:gd name="T27" fmla="*/ 7 h 142"/>
                <a:gd name="T28" fmla="*/ 67 w 163"/>
                <a:gd name="T29" fmla="*/ 4 h 142"/>
                <a:gd name="T30" fmla="*/ 84 w 163"/>
                <a:gd name="T31" fmla="*/ 1 h 142"/>
                <a:gd name="T32" fmla="*/ 97 w 163"/>
                <a:gd name="T33" fmla="*/ 1 h 142"/>
                <a:gd name="T34" fmla="*/ 114 w 163"/>
                <a:gd name="T35" fmla="*/ 0 h 142"/>
                <a:gd name="T36" fmla="*/ 163 w 163"/>
                <a:gd name="T37" fmla="*/ 1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142">
                  <a:moveTo>
                    <a:pt x="163" y="10"/>
                  </a:moveTo>
                  <a:lnTo>
                    <a:pt x="121" y="130"/>
                  </a:lnTo>
                  <a:lnTo>
                    <a:pt x="79" y="142"/>
                  </a:lnTo>
                  <a:lnTo>
                    <a:pt x="58" y="140"/>
                  </a:lnTo>
                  <a:lnTo>
                    <a:pt x="37" y="132"/>
                  </a:lnTo>
                  <a:lnTo>
                    <a:pt x="21" y="118"/>
                  </a:lnTo>
                  <a:lnTo>
                    <a:pt x="10" y="104"/>
                  </a:lnTo>
                  <a:lnTo>
                    <a:pt x="3" y="86"/>
                  </a:lnTo>
                  <a:lnTo>
                    <a:pt x="0" y="70"/>
                  </a:lnTo>
                  <a:lnTo>
                    <a:pt x="1" y="49"/>
                  </a:lnTo>
                  <a:lnTo>
                    <a:pt x="7" y="34"/>
                  </a:lnTo>
                  <a:lnTo>
                    <a:pt x="19" y="22"/>
                  </a:lnTo>
                  <a:lnTo>
                    <a:pt x="34" y="12"/>
                  </a:lnTo>
                  <a:lnTo>
                    <a:pt x="52" y="7"/>
                  </a:lnTo>
                  <a:lnTo>
                    <a:pt x="67" y="4"/>
                  </a:lnTo>
                  <a:lnTo>
                    <a:pt x="84" y="1"/>
                  </a:lnTo>
                  <a:lnTo>
                    <a:pt x="97" y="1"/>
                  </a:lnTo>
                  <a:lnTo>
                    <a:pt x="114" y="0"/>
                  </a:lnTo>
                  <a:lnTo>
                    <a:pt x="163" y="10"/>
                  </a:lnTo>
                  <a:close/>
                </a:path>
              </a:pathLst>
            </a:custGeom>
            <a:solidFill>
              <a:srgbClr val="808080"/>
            </a:solidFill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2054" y="1090"/>
              <a:ext cx="114" cy="116"/>
            </a:xfrm>
            <a:custGeom>
              <a:avLst/>
              <a:gdLst>
                <a:gd name="T0" fmla="*/ 0 w 114"/>
                <a:gd name="T1" fmla="*/ 14 h 116"/>
                <a:gd name="T2" fmla="*/ 21 w 114"/>
                <a:gd name="T3" fmla="*/ 29 h 116"/>
                <a:gd name="T4" fmla="*/ 31 w 114"/>
                <a:gd name="T5" fmla="*/ 44 h 116"/>
                <a:gd name="T6" fmla="*/ 36 w 114"/>
                <a:gd name="T7" fmla="*/ 59 h 116"/>
                <a:gd name="T8" fmla="*/ 37 w 114"/>
                <a:gd name="T9" fmla="*/ 81 h 116"/>
                <a:gd name="T10" fmla="*/ 33 w 114"/>
                <a:gd name="T11" fmla="*/ 99 h 116"/>
                <a:gd name="T12" fmla="*/ 21 w 114"/>
                <a:gd name="T13" fmla="*/ 116 h 116"/>
                <a:gd name="T14" fmla="*/ 114 w 114"/>
                <a:gd name="T15" fmla="*/ 96 h 116"/>
                <a:gd name="T16" fmla="*/ 106 w 114"/>
                <a:gd name="T17" fmla="*/ 0 h 116"/>
                <a:gd name="T18" fmla="*/ 0 w 114"/>
                <a:gd name="T19" fmla="*/ 1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6">
                  <a:moveTo>
                    <a:pt x="0" y="14"/>
                  </a:moveTo>
                  <a:lnTo>
                    <a:pt x="21" y="29"/>
                  </a:lnTo>
                  <a:lnTo>
                    <a:pt x="31" y="44"/>
                  </a:lnTo>
                  <a:lnTo>
                    <a:pt x="36" y="59"/>
                  </a:lnTo>
                  <a:lnTo>
                    <a:pt x="37" y="81"/>
                  </a:lnTo>
                  <a:lnTo>
                    <a:pt x="33" y="99"/>
                  </a:lnTo>
                  <a:lnTo>
                    <a:pt x="21" y="116"/>
                  </a:lnTo>
                  <a:lnTo>
                    <a:pt x="114" y="96"/>
                  </a:lnTo>
                  <a:lnTo>
                    <a:pt x="106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2022" y="1000"/>
              <a:ext cx="1657" cy="240"/>
            </a:xfrm>
            <a:custGeom>
              <a:avLst/>
              <a:gdLst>
                <a:gd name="T0" fmla="*/ 1568 w 1657"/>
                <a:gd name="T1" fmla="*/ 18 h 240"/>
                <a:gd name="T2" fmla="*/ 0 w 1657"/>
                <a:gd name="T3" fmla="*/ 0 h 240"/>
                <a:gd name="T4" fmla="*/ 44 w 1657"/>
                <a:gd name="T5" fmla="*/ 7 h 240"/>
                <a:gd name="T6" fmla="*/ 60 w 1657"/>
                <a:gd name="T7" fmla="*/ 12 h 240"/>
                <a:gd name="T8" fmla="*/ 77 w 1657"/>
                <a:gd name="T9" fmla="*/ 19 h 240"/>
                <a:gd name="T10" fmla="*/ 88 w 1657"/>
                <a:gd name="T11" fmla="*/ 30 h 240"/>
                <a:gd name="T12" fmla="*/ 101 w 1657"/>
                <a:gd name="T13" fmla="*/ 46 h 240"/>
                <a:gd name="T14" fmla="*/ 107 w 1657"/>
                <a:gd name="T15" fmla="*/ 65 h 240"/>
                <a:gd name="T16" fmla="*/ 111 w 1657"/>
                <a:gd name="T17" fmla="*/ 85 h 240"/>
                <a:gd name="T18" fmla="*/ 113 w 1657"/>
                <a:gd name="T19" fmla="*/ 105 h 240"/>
                <a:gd name="T20" fmla="*/ 114 w 1657"/>
                <a:gd name="T21" fmla="*/ 122 h 240"/>
                <a:gd name="T22" fmla="*/ 111 w 1657"/>
                <a:gd name="T23" fmla="*/ 147 h 240"/>
                <a:gd name="T24" fmla="*/ 107 w 1657"/>
                <a:gd name="T25" fmla="*/ 171 h 240"/>
                <a:gd name="T26" fmla="*/ 96 w 1657"/>
                <a:gd name="T27" fmla="*/ 192 h 240"/>
                <a:gd name="T28" fmla="*/ 79 w 1657"/>
                <a:gd name="T29" fmla="*/ 213 h 240"/>
                <a:gd name="T30" fmla="*/ 58 w 1657"/>
                <a:gd name="T31" fmla="*/ 227 h 240"/>
                <a:gd name="T32" fmla="*/ 41 w 1657"/>
                <a:gd name="T33" fmla="*/ 240 h 240"/>
                <a:gd name="T34" fmla="*/ 144 w 1657"/>
                <a:gd name="T35" fmla="*/ 228 h 240"/>
                <a:gd name="T36" fmla="*/ 258 w 1657"/>
                <a:gd name="T37" fmla="*/ 210 h 240"/>
                <a:gd name="T38" fmla="*/ 439 w 1657"/>
                <a:gd name="T39" fmla="*/ 198 h 240"/>
                <a:gd name="T40" fmla="*/ 589 w 1657"/>
                <a:gd name="T41" fmla="*/ 186 h 240"/>
                <a:gd name="T42" fmla="*/ 769 w 1657"/>
                <a:gd name="T43" fmla="*/ 186 h 240"/>
                <a:gd name="T44" fmla="*/ 967 w 1657"/>
                <a:gd name="T45" fmla="*/ 192 h 240"/>
                <a:gd name="T46" fmla="*/ 1213 w 1657"/>
                <a:gd name="T47" fmla="*/ 198 h 240"/>
                <a:gd name="T48" fmla="*/ 1448 w 1657"/>
                <a:gd name="T49" fmla="*/ 216 h 240"/>
                <a:gd name="T50" fmla="*/ 1544 w 1657"/>
                <a:gd name="T51" fmla="*/ 234 h 240"/>
                <a:gd name="T52" fmla="*/ 1571 w 1657"/>
                <a:gd name="T53" fmla="*/ 238 h 240"/>
                <a:gd name="T54" fmla="*/ 1601 w 1657"/>
                <a:gd name="T55" fmla="*/ 239 h 240"/>
                <a:gd name="T56" fmla="*/ 1622 w 1657"/>
                <a:gd name="T57" fmla="*/ 234 h 240"/>
                <a:gd name="T58" fmla="*/ 1640 w 1657"/>
                <a:gd name="T59" fmla="*/ 216 h 240"/>
                <a:gd name="T60" fmla="*/ 1650 w 1657"/>
                <a:gd name="T61" fmla="*/ 194 h 240"/>
                <a:gd name="T62" fmla="*/ 1655 w 1657"/>
                <a:gd name="T63" fmla="*/ 175 h 240"/>
                <a:gd name="T64" fmla="*/ 1657 w 1657"/>
                <a:gd name="T65" fmla="*/ 154 h 240"/>
                <a:gd name="T66" fmla="*/ 1653 w 1657"/>
                <a:gd name="T67" fmla="*/ 116 h 240"/>
                <a:gd name="T68" fmla="*/ 1645 w 1657"/>
                <a:gd name="T69" fmla="*/ 92 h 240"/>
                <a:gd name="T70" fmla="*/ 1633 w 1657"/>
                <a:gd name="T71" fmla="*/ 67 h 240"/>
                <a:gd name="T72" fmla="*/ 1622 w 1657"/>
                <a:gd name="T73" fmla="*/ 51 h 240"/>
                <a:gd name="T74" fmla="*/ 1609 w 1657"/>
                <a:gd name="T75" fmla="*/ 38 h 240"/>
                <a:gd name="T76" fmla="*/ 1590 w 1657"/>
                <a:gd name="T77" fmla="*/ 25 h 240"/>
                <a:gd name="T78" fmla="*/ 1568 w 1657"/>
                <a:gd name="T79" fmla="*/ 1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7" h="240">
                  <a:moveTo>
                    <a:pt x="1568" y="18"/>
                  </a:moveTo>
                  <a:lnTo>
                    <a:pt x="0" y="0"/>
                  </a:lnTo>
                  <a:lnTo>
                    <a:pt x="44" y="7"/>
                  </a:lnTo>
                  <a:lnTo>
                    <a:pt x="60" y="12"/>
                  </a:lnTo>
                  <a:lnTo>
                    <a:pt x="77" y="19"/>
                  </a:lnTo>
                  <a:lnTo>
                    <a:pt x="88" y="30"/>
                  </a:lnTo>
                  <a:lnTo>
                    <a:pt x="101" y="46"/>
                  </a:lnTo>
                  <a:lnTo>
                    <a:pt x="107" y="65"/>
                  </a:lnTo>
                  <a:lnTo>
                    <a:pt x="111" y="85"/>
                  </a:lnTo>
                  <a:lnTo>
                    <a:pt x="113" y="105"/>
                  </a:lnTo>
                  <a:lnTo>
                    <a:pt x="114" y="122"/>
                  </a:lnTo>
                  <a:lnTo>
                    <a:pt x="111" y="147"/>
                  </a:lnTo>
                  <a:lnTo>
                    <a:pt x="107" y="171"/>
                  </a:lnTo>
                  <a:lnTo>
                    <a:pt x="96" y="192"/>
                  </a:lnTo>
                  <a:lnTo>
                    <a:pt x="79" y="213"/>
                  </a:lnTo>
                  <a:lnTo>
                    <a:pt x="58" y="227"/>
                  </a:lnTo>
                  <a:lnTo>
                    <a:pt x="41" y="240"/>
                  </a:lnTo>
                  <a:lnTo>
                    <a:pt x="144" y="228"/>
                  </a:lnTo>
                  <a:lnTo>
                    <a:pt x="258" y="210"/>
                  </a:lnTo>
                  <a:lnTo>
                    <a:pt x="439" y="198"/>
                  </a:lnTo>
                  <a:lnTo>
                    <a:pt x="589" y="186"/>
                  </a:lnTo>
                  <a:lnTo>
                    <a:pt x="769" y="186"/>
                  </a:lnTo>
                  <a:lnTo>
                    <a:pt x="967" y="192"/>
                  </a:lnTo>
                  <a:lnTo>
                    <a:pt x="1213" y="198"/>
                  </a:lnTo>
                  <a:lnTo>
                    <a:pt x="1448" y="216"/>
                  </a:lnTo>
                  <a:lnTo>
                    <a:pt x="1544" y="234"/>
                  </a:lnTo>
                  <a:lnTo>
                    <a:pt x="1571" y="238"/>
                  </a:lnTo>
                  <a:lnTo>
                    <a:pt x="1601" y="239"/>
                  </a:lnTo>
                  <a:lnTo>
                    <a:pt x="1622" y="234"/>
                  </a:lnTo>
                  <a:lnTo>
                    <a:pt x="1640" y="216"/>
                  </a:lnTo>
                  <a:lnTo>
                    <a:pt x="1650" y="194"/>
                  </a:lnTo>
                  <a:lnTo>
                    <a:pt x="1655" y="175"/>
                  </a:lnTo>
                  <a:lnTo>
                    <a:pt x="1657" y="154"/>
                  </a:lnTo>
                  <a:lnTo>
                    <a:pt x="1653" y="116"/>
                  </a:lnTo>
                  <a:lnTo>
                    <a:pt x="1645" y="92"/>
                  </a:lnTo>
                  <a:lnTo>
                    <a:pt x="1633" y="67"/>
                  </a:lnTo>
                  <a:lnTo>
                    <a:pt x="1622" y="51"/>
                  </a:lnTo>
                  <a:lnTo>
                    <a:pt x="1609" y="38"/>
                  </a:lnTo>
                  <a:lnTo>
                    <a:pt x="1590" y="25"/>
                  </a:lnTo>
                  <a:lnTo>
                    <a:pt x="1568" y="18"/>
                  </a:ln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</p:grp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959231" y="1875577"/>
            <a:ext cx="2319866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kumimoji="0" lang="en-US" altLang="ko-KR" sz="1400">
                <a:latin typeface="+mn-ea"/>
              </a:rPr>
              <a:t>               </a:t>
            </a:r>
            <a:r>
              <a:rPr kumimoji="0" lang="ko-KR" altLang="en-US" sz="1400" b="1">
                <a:latin typeface="+mn-ea"/>
              </a:rPr>
              <a:t>주문</a:t>
            </a:r>
            <a:r>
              <a:rPr kumimoji="0" lang="ko-KR" altLang="en-US" sz="1600" b="1">
                <a:latin typeface="+mn-ea"/>
              </a:rPr>
              <a:t>서</a:t>
            </a:r>
          </a:p>
          <a:p>
            <a:pPr eaLnBrk="0" latinLnBrk="0" hangingPunct="0"/>
            <a:endParaRPr kumimoji="0" lang="ko-KR" altLang="en-US" sz="1400">
              <a:latin typeface="+mn-ea"/>
            </a:endParaRPr>
          </a:p>
          <a:p>
            <a:pPr eaLnBrk="0" latinLnBrk="0" hangingPunct="0"/>
            <a:r>
              <a:rPr kumimoji="0" lang="ko-KR" altLang="en-US" sz="1400">
                <a:latin typeface="+mn-ea"/>
              </a:rPr>
              <a:t> 다음과 같은 내용으로 </a:t>
            </a:r>
          </a:p>
          <a:p>
            <a:pPr eaLnBrk="0" latinLnBrk="0" hangingPunct="0"/>
            <a:r>
              <a:rPr kumimoji="0" lang="ko-KR" altLang="en-US" sz="1400">
                <a:latin typeface="+mn-ea"/>
              </a:rPr>
              <a:t>주문을 요청합니다</a:t>
            </a:r>
            <a:r>
              <a:rPr kumimoji="0" lang="en-US" altLang="ko-KR" sz="1400">
                <a:latin typeface="+mn-ea"/>
              </a:rPr>
              <a:t>.</a:t>
            </a:r>
          </a:p>
          <a:p>
            <a:pPr eaLnBrk="0" latinLnBrk="0" hangingPunct="0"/>
            <a:endParaRPr kumimoji="0" lang="en-US" altLang="ko-KR" sz="1400">
              <a:latin typeface="+mn-ea"/>
            </a:endParaRPr>
          </a:p>
          <a:p>
            <a:pPr eaLnBrk="0" latinLnBrk="0" hangingPunct="0"/>
            <a:endParaRPr kumimoji="0" lang="en-US" altLang="ko-KR" sz="1400">
              <a:latin typeface="+mn-ea"/>
            </a:endParaRPr>
          </a:p>
          <a:p>
            <a:pPr eaLnBrk="0" latinLnBrk="0" hangingPunct="0"/>
            <a:r>
              <a:rPr kumimoji="0" lang="en-US" altLang="ko-KR" sz="1400">
                <a:latin typeface="+mn-ea"/>
              </a:rPr>
              <a:t>	   1999. 10. 30</a:t>
            </a:r>
          </a:p>
          <a:p>
            <a:pPr eaLnBrk="0" latinLnBrk="0" hangingPunct="0"/>
            <a:endParaRPr kumimoji="0" lang="en-US" altLang="ko-KR" sz="1400">
              <a:latin typeface="+mn-ea"/>
            </a:endParaRPr>
          </a:p>
          <a:p>
            <a:pPr eaLnBrk="0" latinLnBrk="0" hangingPunct="0"/>
            <a:endParaRPr kumimoji="0" lang="en-US" altLang="ko-KR" sz="1400">
              <a:latin typeface="+mn-ea"/>
            </a:endParaRPr>
          </a:p>
          <a:p>
            <a:pPr eaLnBrk="0" latinLnBrk="0" hangingPunct="0"/>
            <a:r>
              <a:rPr kumimoji="0" lang="en-US" altLang="ko-KR" sz="1400">
                <a:latin typeface="+mn-ea"/>
              </a:rPr>
              <a:t>             </a:t>
            </a:r>
            <a:r>
              <a:rPr kumimoji="0" lang="ko-KR" altLang="en-US" sz="1400">
                <a:latin typeface="+mn-ea"/>
              </a:rPr>
              <a:t>홍 길 동 </a:t>
            </a:r>
          </a:p>
          <a:p>
            <a:pPr eaLnBrk="0" latinLnBrk="0" hangingPunct="0"/>
            <a:endParaRPr kumimoji="0" lang="en-US" altLang="ko-KR" sz="1400">
              <a:latin typeface="+mn-ea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259643" y="1573952"/>
            <a:ext cx="4419600" cy="40386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latinLnBrk="0" hangingPunct="0"/>
            <a:r>
              <a:rPr kumimoji="0" lang="ko-KR" altLang="en-US" sz="1400">
                <a:latin typeface="+mn-ea"/>
              </a:rPr>
              <a:t>주문서</a:t>
            </a:r>
          </a:p>
          <a:p>
            <a:pPr eaLnBrk="0" latinLnBrk="0" hangingPunct="0"/>
            <a:endParaRPr kumimoji="0" lang="ko-KR" altLang="en-US" sz="1400">
              <a:latin typeface="+mn-ea"/>
            </a:endParaRPr>
          </a:p>
          <a:p>
            <a:pPr eaLnBrk="0" latinLnBrk="0" hangingPunct="0"/>
            <a:r>
              <a:rPr kumimoji="0" lang="ko-KR" altLang="en-US" sz="1400">
                <a:latin typeface="+mn-ea"/>
              </a:rPr>
              <a:t>다음과 같은 내용으로 주문을 요청합니다</a:t>
            </a:r>
            <a:r>
              <a:rPr kumimoji="0" lang="en-US" altLang="ko-KR" sz="1400">
                <a:latin typeface="+mn-ea"/>
              </a:rPr>
              <a:t>.</a:t>
            </a:r>
          </a:p>
          <a:p>
            <a:pPr eaLnBrk="0" latinLnBrk="0" hangingPunct="0"/>
            <a:endParaRPr kumimoji="0" lang="en-US" altLang="ko-KR" sz="1400">
              <a:latin typeface="+mn-ea"/>
            </a:endParaRPr>
          </a:p>
          <a:p>
            <a:pPr eaLnBrk="0" latinLnBrk="0" hangingPunct="0"/>
            <a:r>
              <a:rPr kumimoji="0" lang="en-US" altLang="ko-KR" sz="1400">
                <a:latin typeface="+mn-ea"/>
              </a:rPr>
              <a:t>1999.10.30 </a:t>
            </a:r>
          </a:p>
          <a:p>
            <a:pPr eaLnBrk="0" latinLnBrk="0" hangingPunct="0"/>
            <a:endParaRPr kumimoji="0" lang="en-US" altLang="ko-KR" sz="1400">
              <a:latin typeface="+mn-ea"/>
            </a:endParaRPr>
          </a:p>
          <a:p>
            <a:pPr eaLnBrk="0" latinLnBrk="0" hangingPunct="0"/>
            <a:r>
              <a:rPr kumimoji="0" lang="ko-KR" altLang="en-US" sz="1400">
                <a:latin typeface="+mn-ea"/>
              </a:rPr>
              <a:t>홍길동</a:t>
            </a:r>
          </a:p>
          <a:p>
            <a:pPr eaLnBrk="0" latinLnBrk="0" hangingPunct="0"/>
            <a:endParaRPr kumimoji="0" lang="ko-KR" altLang="en-US" sz="1400">
              <a:latin typeface="+mn-ea"/>
            </a:endParaRPr>
          </a:p>
          <a:p>
            <a:pPr eaLnBrk="0" latinLnBrk="0" hangingPunct="0">
              <a:lnSpc>
                <a:spcPct val="90000"/>
              </a:lnSpc>
            </a:pPr>
            <a:r>
              <a:rPr kumimoji="0" lang="en-US" altLang="ko-KR" sz="1400">
                <a:latin typeface="+mn-ea"/>
              </a:rPr>
              <a:t>------BEGIN Digital Signature ------</a:t>
            </a:r>
          </a:p>
          <a:p>
            <a:pPr eaLnBrk="0" latinLnBrk="0" hangingPunct="0">
              <a:lnSpc>
                <a:spcPct val="90000"/>
              </a:lnSpc>
            </a:pPr>
            <a:r>
              <a:rPr kumimoji="0" lang="en-US" altLang="ko-KR" sz="1400">
                <a:latin typeface="+mn-ea"/>
              </a:rPr>
              <a:t>Content-Type: application/x-pkcs7</a:t>
            </a:r>
          </a:p>
          <a:p>
            <a:pPr eaLnBrk="0" latinLnBrk="0" hangingPunct="0">
              <a:lnSpc>
                <a:spcPct val="90000"/>
              </a:lnSpc>
            </a:pPr>
            <a:r>
              <a:rPr kumimoji="0" lang="en-US" altLang="ko-KR" sz="1400">
                <a:latin typeface="+mn-ea"/>
              </a:rPr>
              <a:t>              -signature; </a:t>
            </a:r>
          </a:p>
          <a:p>
            <a:pPr eaLnBrk="0" latinLnBrk="0" hangingPunct="0">
              <a:lnSpc>
                <a:spcPct val="90000"/>
              </a:lnSpc>
            </a:pPr>
            <a:r>
              <a:rPr kumimoji="0" lang="en-US" altLang="ko-KR" sz="1400">
                <a:latin typeface="+mn-ea"/>
              </a:rPr>
              <a:t>Content-Disposition: attachment;</a:t>
            </a:r>
          </a:p>
          <a:p>
            <a:pPr eaLnBrk="0" latinLnBrk="0" hangingPunct="0">
              <a:lnSpc>
                <a:spcPct val="90000"/>
              </a:lnSpc>
            </a:pPr>
            <a:r>
              <a:rPr kumimoji="0" lang="en-US" altLang="ko-KR" sz="1400">
                <a:latin typeface="+mn-ea"/>
              </a:rPr>
              <a:t>Content-Transfer-Encoding: base64</a:t>
            </a:r>
          </a:p>
          <a:p>
            <a:pPr eaLnBrk="0" latinLnBrk="0" hangingPunct="0">
              <a:lnSpc>
                <a:spcPct val="90000"/>
              </a:lnSpc>
            </a:pPr>
            <a:endParaRPr kumimoji="0" lang="en-US" altLang="ko-KR" sz="1400">
              <a:latin typeface="+mn-ea"/>
            </a:endParaRPr>
          </a:p>
          <a:p>
            <a:pPr eaLnBrk="0" latinLnBrk="0" hangingPunct="0">
              <a:lnSpc>
                <a:spcPct val="90000"/>
              </a:lnSpc>
            </a:pPr>
            <a:r>
              <a:rPr kumimoji="0" lang="en-US" altLang="ko-KR" sz="1400">
                <a:latin typeface="+mn-ea"/>
              </a:rPr>
              <a:t>ggM7oAMCAQICFEQ41iugpRpD1VzRmFQZQnk</a:t>
            </a:r>
          </a:p>
          <a:p>
            <a:pPr eaLnBrk="0" latinLnBrk="0" hangingPunct="0">
              <a:lnSpc>
                <a:spcPct val="90000"/>
              </a:lnSpc>
            </a:pPr>
            <a:r>
              <a:rPr kumimoji="0" lang="en-US" altLang="ko-KR" sz="1400">
                <a:latin typeface="+mn-ea"/>
              </a:rPr>
              <a:t>TWVtZSBSb290IENBMQ4wDAYDVQQKEwVTTWV</a:t>
            </a:r>
          </a:p>
          <a:p>
            <a:pPr eaLnBrk="0" latinLnBrk="0" hangingPunct="0">
              <a:lnSpc>
                <a:spcPct val="90000"/>
              </a:lnSpc>
            </a:pPr>
            <a:r>
              <a:rPr kumimoji="0" lang="en-US" altLang="ko-KR" sz="1400">
                <a:latin typeface="+mn-ea"/>
              </a:rPr>
              <a:t>KoZIhvcNAQkEMRYEFEoe7hq0yyoZEWUp7gA</a:t>
            </a:r>
          </a:p>
          <a:p>
            <a:pPr eaLnBrk="0" latinLnBrk="0" hangingPunct="0">
              <a:lnSpc>
                <a:spcPct val="90000"/>
              </a:lnSpc>
            </a:pPr>
            <a:r>
              <a:rPr kumimoji="0" lang="en-US" altLang="ko-KR" sz="1400">
                <a:latin typeface="+mn-ea"/>
              </a:rPr>
              <a:t>xI5z0pabAAAAAAAAxI5z0pabAAAAAAAAxI5</a:t>
            </a:r>
          </a:p>
          <a:p>
            <a:pPr eaLnBrk="0" latinLnBrk="0" hangingPunct="0">
              <a:lnSpc>
                <a:spcPct val="90000"/>
              </a:lnSpc>
            </a:pPr>
            <a:r>
              <a:rPr kumimoji="0" lang="en-US" altLang="ko-KR" sz="1400">
                <a:latin typeface="+mn-ea"/>
              </a:rPr>
              <a:t>------END Digital Signature ------</a:t>
            </a:r>
          </a:p>
        </p:txBody>
      </p:sp>
      <p:pic>
        <p:nvPicPr>
          <p:cNvPr id="13" name="Picture 11" descr="t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643" y="3707552"/>
            <a:ext cx="952500" cy="4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286510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63341" y="718452"/>
            <a:ext cx="4017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Envelop vs. Postcard</a:t>
            </a:r>
            <a:endParaRPr lang="ko-KR" altLang="en-US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6078" y="1752007"/>
            <a:ext cx="8931845" cy="4209012"/>
            <a:chOff x="82495" y="1277003"/>
            <a:chExt cx="8931845" cy="4209012"/>
          </a:xfrm>
        </p:grpSpPr>
        <p:pic>
          <p:nvPicPr>
            <p:cNvPr id="9" name="Picture 2" descr="PRZ closeup cropped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7993" y="1277003"/>
              <a:ext cx="2576347" cy="3688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82495" y="1277003"/>
              <a:ext cx="6298134" cy="19697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3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 you really are a law-abiding citizen</a:t>
              </a:r>
            </a:p>
            <a:p>
              <a:pPr algn="r"/>
              <a:r>
                <a:rPr lang="en-US" altLang="ko-KR" sz="3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nothing to hide,</a:t>
              </a:r>
            </a:p>
            <a:p>
              <a:pPr algn="r"/>
              <a:r>
                <a:rPr lang="en-US" altLang="ko-KR" sz="3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then why don’t you always send your</a:t>
              </a:r>
            </a:p>
            <a:p>
              <a:pPr algn="r"/>
              <a:r>
                <a:rPr lang="en-US" altLang="ko-KR" sz="3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paper mail on postcards?</a:t>
              </a:r>
              <a:endParaRPr lang="ko-KR" alt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68313" y="4993572"/>
              <a:ext cx="304602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300" dirty="0" smtClean="0"/>
                <a:t>Phil Zimmermann, Feb. 12, 1954</a:t>
              </a:r>
            </a:p>
            <a:p>
              <a:pPr algn="r"/>
              <a:r>
                <a:rPr lang="en-US" altLang="ko-KR" sz="1300" dirty="0" smtClean="0"/>
                <a:t>Creator of Pretty Good Privacy(1991)</a:t>
              </a:r>
            </a:p>
          </p:txBody>
        </p: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2016 GSDC </a:t>
            </a:r>
            <a:r>
              <a:rPr lang="ko-KR" altLang="en-US" dirty="0" smtClean="0"/>
              <a:t>데이터 컴퓨팅 스쿨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588869"/>
      </p:ext>
    </p:extLst>
  </p:cSld>
  <p:clrMapOvr>
    <a:masterClrMapping/>
  </p:clrMapOvr>
  <p:transition spd="med">
    <p:pull dir="u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r>
              <a:rPr lang="en-US" altLang="ko-KR" dirty="0"/>
              <a:t>(Digital Signature) </a:t>
            </a:r>
            <a:r>
              <a:rPr lang="en-US" altLang="ko-KR" sz="2800" dirty="0" smtClean="0"/>
              <a:t>(6)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전자서명 확인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(2)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40</a:t>
            </a:fld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611188" y="2169319"/>
            <a:ext cx="7921625" cy="2519363"/>
            <a:chOff x="754063" y="2349500"/>
            <a:chExt cx="7921625" cy="2519363"/>
          </a:xfrm>
        </p:grpSpPr>
        <p:grpSp>
          <p:nvGrpSpPr>
            <p:cNvPr id="5" name="Group 1028"/>
            <p:cNvGrpSpPr>
              <a:grpSpLocks/>
            </p:cNvGrpSpPr>
            <p:nvPr/>
          </p:nvGrpSpPr>
          <p:grpSpPr bwMode="auto">
            <a:xfrm>
              <a:off x="754063" y="3057525"/>
              <a:ext cx="719137" cy="1020763"/>
              <a:chOff x="4287" y="2857"/>
              <a:chExt cx="453" cy="643"/>
            </a:xfrm>
            <a:effectLst/>
          </p:grpSpPr>
          <p:graphicFrame>
            <p:nvGraphicFramePr>
              <p:cNvPr id="6" name="Object 1029"/>
              <p:cNvGraphicFramePr>
                <a:graphicFrameLocks noChangeAspect="1"/>
              </p:cNvGraphicFramePr>
              <p:nvPr/>
            </p:nvGraphicFramePr>
            <p:xfrm>
              <a:off x="4287" y="2857"/>
              <a:ext cx="453" cy="4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66" name="클립" r:id="rId4" imgW="1878840" imgH="1673640" progId="MS_ClipArt_Gallery.2">
                      <p:embed/>
                    </p:oleObj>
                  </mc:Choice>
                  <mc:Fallback>
                    <p:oleObj name="클립" r:id="rId4" imgW="1878840" imgH="167364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87" y="2857"/>
                            <a:ext cx="453" cy="4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" name="Text Box 1030"/>
              <p:cNvSpPr txBox="1">
                <a:spLocks noChangeArrowheads="1"/>
              </p:cNvSpPr>
              <p:nvPr/>
            </p:nvSpPr>
            <p:spPr bwMode="auto">
              <a:xfrm>
                <a:off x="4480" y="3269"/>
                <a:ext cx="20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ko-KR" b="1">
                    <a:ea typeface="돋움체" panose="020B0609000101010101" pitchFamily="49" charset="-127"/>
                  </a:rPr>
                  <a:t>B</a:t>
                </a:r>
              </a:p>
            </p:txBody>
          </p:sp>
        </p:grpSp>
        <p:sp>
          <p:nvSpPr>
            <p:cNvPr id="8" name="Rectangle 1031"/>
            <p:cNvSpPr>
              <a:spLocks noChangeArrowheads="1"/>
            </p:cNvSpPr>
            <p:nvPr/>
          </p:nvSpPr>
          <p:spPr bwMode="auto">
            <a:xfrm>
              <a:off x="1546225" y="2349500"/>
              <a:ext cx="863600" cy="15843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Rectangle 1032"/>
            <p:cNvSpPr>
              <a:spLocks noChangeArrowheads="1"/>
            </p:cNvSpPr>
            <p:nvPr/>
          </p:nvSpPr>
          <p:spPr bwMode="auto">
            <a:xfrm>
              <a:off x="3346450" y="3213100"/>
              <a:ext cx="1368425" cy="576263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en-US" sz="1600" b="1"/>
                <a:t>복호화</a:t>
              </a:r>
            </a:p>
          </p:txBody>
        </p:sp>
        <p:sp>
          <p:nvSpPr>
            <p:cNvPr id="10" name="Rectangle 1033"/>
            <p:cNvSpPr>
              <a:spLocks noChangeArrowheads="1"/>
            </p:cNvSpPr>
            <p:nvPr/>
          </p:nvSpPr>
          <p:spPr bwMode="auto">
            <a:xfrm>
              <a:off x="1617663" y="2422525"/>
              <a:ext cx="719137" cy="720725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en-US" altLang="ko-KR" sz="1400" b="1"/>
                <a:t>M</a:t>
              </a:r>
            </a:p>
          </p:txBody>
        </p:sp>
        <p:sp>
          <p:nvSpPr>
            <p:cNvPr id="11" name="Rectangle 1034"/>
            <p:cNvSpPr>
              <a:spLocks noChangeArrowheads="1"/>
            </p:cNvSpPr>
            <p:nvPr/>
          </p:nvSpPr>
          <p:spPr bwMode="auto">
            <a:xfrm>
              <a:off x="1617663" y="3141663"/>
              <a:ext cx="719137" cy="720725"/>
            </a:xfrm>
            <a:prstGeom prst="rect">
              <a:avLst/>
            </a:prstGeom>
            <a:solidFill>
              <a:srgbClr val="66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E</a:t>
              </a:r>
              <a:r>
                <a:rPr lang="en-US" altLang="ko-KR" sz="1400" b="1" baseline="-25000">
                  <a:solidFill>
                    <a:schemeClr val="bg1"/>
                  </a:solidFill>
                </a:rPr>
                <a:t>KRa</a:t>
              </a:r>
              <a:r>
                <a:rPr lang="en-US" altLang="ko-KR" sz="1400" b="1">
                  <a:solidFill>
                    <a:schemeClr val="bg1"/>
                  </a:solidFill>
                </a:rPr>
                <a:t>[M]</a:t>
              </a:r>
            </a:p>
          </p:txBody>
        </p:sp>
        <p:sp>
          <p:nvSpPr>
            <p:cNvPr id="12" name="Rectangle 1040"/>
            <p:cNvSpPr>
              <a:spLocks noChangeArrowheads="1"/>
            </p:cNvSpPr>
            <p:nvPr/>
          </p:nvSpPr>
          <p:spPr bwMode="auto">
            <a:xfrm>
              <a:off x="754063" y="4149725"/>
              <a:ext cx="719137" cy="719138"/>
            </a:xfrm>
            <a:prstGeom prst="rect">
              <a:avLst/>
            </a:prstGeom>
            <a:solidFill>
              <a:srgbClr val="00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KUa</a:t>
              </a:r>
            </a:p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(A</a:t>
              </a:r>
              <a:r>
                <a:rPr lang="ko-KR" altLang="en-US" sz="900" b="1">
                  <a:solidFill>
                    <a:schemeClr val="bg1"/>
                  </a:solidFill>
                </a:rPr>
                <a:t>의 공개키</a:t>
              </a:r>
              <a:r>
                <a:rPr lang="en-US" altLang="ko-KR" sz="900" b="1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13" name="Rectangle 1042"/>
            <p:cNvSpPr>
              <a:spLocks noChangeArrowheads="1"/>
            </p:cNvSpPr>
            <p:nvPr/>
          </p:nvSpPr>
          <p:spPr bwMode="auto">
            <a:xfrm>
              <a:off x="7307263" y="2924175"/>
              <a:ext cx="1368425" cy="43180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ko-KR" altLang="en-US" sz="1400" b="1"/>
                <a:t>비교</a:t>
              </a:r>
            </a:p>
            <a:p>
              <a:pPr algn="ctr"/>
              <a:r>
                <a:rPr lang="en-US" altLang="ko-KR" sz="1400" b="1"/>
                <a:t>(</a:t>
              </a:r>
              <a:r>
                <a:rPr lang="ko-KR" altLang="en-US" sz="1400" b="1"/>
                <a:t>전자서명 확인</a:t>
              </a:r>
              <a:r>
                <a:rPr lang="en-US" altLang="ko-KR" sz="1400" b="1"/>
                <a:t>)</a:t>
              </a:r>
            </a:p>
          </p:txBody>
        </p:sp>
        <p:sp>
          <p:nvSpPr>
            <p:cNvPr id="14" name="Rectangle 1045"/>
            <p:cNvSpPr>
              <a:spLocks noChangeArrowheads="1"/>
            </p:cNvSpPr>
            <p:nvPr/>
          </p:nvSpPr>
          <p:spPr bwMode="auto">
            <a:xfrm>
              <a:off x="5865813" y="3213100"/>
              <a:ext cx="719137" cy="576263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en-US" altLang="ko-KR" sz="1400" b="1"/>
                <a:t>H(M)</a:t>
              </a:r>
            </a:p>
          </p:txBody>
        </p:sp>
        <p:sp>
          <p:nvSpPr>
            <p:cNvPr id="15" name="Rectangle 1046"/>
            <p:cNvSpPr>
              <a:spLocks noChangeArrowheads="1"/>
            </p:cNvSpPr>
            <p:nvPr/>
          </p:nvSpPr>
          <p:spPr bwMode="auto">
            <a:xfrm>
              <a:off x="3346450" y="2492375"/>
              <a:ext cx="1366838" cy="576263"/>
            </a:xfrm>
            <a:prstGeom prst="rect">
              <a:avLst/>
            </a:prstGeom>
            <a:solidFill>
              <a:srgbClr val="99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latinLnBrk="0" hangingPunct="0"/>
              <a:r>
                <a:rPr kumimoji="0" lang="ko-KR" altLang="en-US" sz="1600" b="1"/>
                <a:t>해쉬 함수</a:t>
              </a:r>
            </a:p>
          </p:txBody>
        </p:sp>
        <p:sp>
          <p:nvSpPr>
            <p:cNvPr id="16" name="Rectangle 1047"/>
            <p:cNvSpPr>
              <a:spLocks noChangeArrowheads="1"/>
            </p:cNvSpPr>
            <p:nvPr/>
          </p:nvSpPr>
          <p:spPr bwMode="auto">
            <a:xfrm>
              <a:off x="5865813" y="2492375"/>
              <a:ext cx="719137" cy="576263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/>
              <a:r>
                <a:rPr lang="en-US" altLang="ko-KR" sz="1400" b="1"/>
                <a:t>H(M)</a:t>
              </a:r>
            </a:p>
          </p:txBody>
        </p:sp>
        <p:cxnSp>
          <p:nvCxnSpPr>
            <p:cNvPr id="17" name="AutoShape 1048"/>
            <p:cNvCxnSpPr>
              <a:cxnSpLocks noChangeShapeType="1"/>
              <a:stCxn id="10" idx="3"/>
              <a:endCxn id="15" idx="1"/>
            </p:cNvCxnSpPr>
            <p:nvPr/>
          </p:nvCxnSpPr>
          <p:spPr bwMode="auto">
            <a:xfrm flipV="1">
              <a:off x="2336800" y="2781300"/>
              <a:ext cx="100965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1049"/>
            <p:cNvCxnSpPr>
              <a:cxnSpLocks noChangeShapeType="1"/>
              <a:stCxn id="11" idx="3"/>
              <a:endCxn id="9" idx="1"/>
            </p:cNvCxnSpPr>
            <p:nvPr/>
          </p:nvCxnSpPr>
          <p:spPr bwMode="auto">
            <a:xfrm>
              <a:off x="2336800" y="3502025"/>
              <a:ext cx="100965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1050"/>
            <p:cNvCxnSpPr>
              <a:cxnSpLocks noChangeShapeType="1"/>
              <a:stCxn id="15" idx="3"/>
              <a:endCxn id="16" idx="1"/>
            </p:cNvCxnSpPr>
            <p:nvPr/>
          </p:nvCxnSpPr>
          <p:spPr bwMode="auto">
            <a:xfrm>
              <a:off x="4713288" y="2781300"/>
              <a:ext cx="115252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1051"/>
            <p:cNvCxnSpPr>
              <a:cxnSpLocks noChangeShapeType="1"/>
              <a:stCxn id="9" idx="3"/>
              <a:endCxn id="14" idx="1"/>
            </p:cNvCxnSpPr>
            <p:nvPr/>
          </p:nvCxnSpPr>
          <p:spPr bwMode="auto">
            <a:xfrm>
              <a:off x="4714875" y="3502025"/>
              <a:ext cx="115093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1052"/>
            <p:cNvCxnSpPr>
              <a:cxnSpLocks noChangeShapeType="1"/>
              <a:stCxn id="14" idx="3"/>
              <a:endCxn id="13" idx="2"/>
            </p:cNvCxnSpPr>
            <p:nvPr/>
          </p:nvCxnSpPr>
          <p:spPr bwMode="auto">
            <a:xfrm flipV="1">
              <a:off x="6584950" y="3355975"/>
              <a:ext cx="1406525" cy="146050"/>
            </a:xfrm>
            <a:prstGeom prst="bentConnector2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1053"/>
            <p:cNvCxnSpPr>
              <a:cxnSpLocks noChangeShapeType="1"/>
              <a:stCxn id="16" idx="3"/>
              <a:endCxn id="13" idx="0"/>
            </p:cNvCxnSpPr>
            <p:nvPr/>
          </p:nvCxnSpPr>
          <p:spPr bwMode="auto">
            <a:xfrm>
              <a:off x="6584950" y="2781300"/>
              <a:ext cx="1406525" cy="142875"/>
            </a:xfrm>
            <a:prstGeom prst="bentConnector2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1054"/>
            <p:cNvCxnSpPr>
              <a:cxnSpLocks noChangeShapeType="1"/>
              <a:stCxn id="12" idx="3"/>
              <a:endCxn id="9" idx="2"/>
            </p:cNvCxnSpPr>
            <p:nvPr/>
          </p:nvCxnSpPr>
          <p:spPr bwMode="auto">
            <a:xfrm flipV="1">
              <a:off x="1473200" y="3789363"/>
              <a:ext cx="2557463" cy="720725"/>
            </a:xfrm>
            <a:prstGeom prst="bentConnector2">
              <a:avLst/>
            </a:prstGeom>
            <a:noFill/>
            <a:ln w="28575" cap="rnd">
              <a:solidFill>
                <a:schemeClr val="tx1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" name="바닥글 개체 틀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26" name="날짜 개체 틀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794389"/>
      </p:ext>
    </p:extLst>
  </p:cSld>
  <p:clrMapOvr>
    <a:masterClrMapping/>
  </p:clrMapOvr>
  <p:transition spd="med">
    <p:pull dir="u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r>
              <a:rPr lang="en-US" altLang="ko-KR" dirty="0"/>
              <a:t>(Digital Signature) </a:t>
            </a:r>
            <a:r>
              <a:rPr lang="en-US" altLang="ko-KR" sz="2800" dirty="0" smtClean="0"/>
              <a:t>(7)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제공하는 기능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요구되는 조건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39470" y="1472164"/>
            <a:ext cx="1676400" cy="457200"/>
          </a:xfrm>
          <a:prstGeom prst="rect">
            <a:avLst/>
          </a:prstGeom>
          <a:solidFill>
            <a:srgbClr val="99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+mn-ea"/>
              </a:rPr>
              <a:t>메시지 인증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39770" y="1484864"/>
            <a:ext cx="1676400" cy="457200"/>
          </a:xfrm>
          <a:prstGeom prst="rect">
            <a:avLst/>
          </a:prstGeom>
          <a:solidFill>
            <a:srgbClr val="99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+mn-ea"/>
              </a:rPr>
              <a:t>사용자 인증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40070" y="1497564"/>
            <a:ext cx="1676400" cy="457200"/>
          </a:xfrm>
          <a:prstGeom prst="rect">
            <a:avLst/>
          </a:prstGeom>
          <a:solidFill>
            <a:srgbClr val="99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+mn-ea"/>
              </a:rPr>
              <a:t>부인 봉쇄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122665" y="1328744"/>
            <a:ext cx="53412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ko-KR" sz="4400" b="1">
                <a:latin typeface="+mn-ea"/>
              </a:rPr>
              <a:t>+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499153" y="1328744"/>
            <a:ext cx="53412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ko-KR" sz="4400" b="1">
                <a:latin typeface="+mn-ea"/>
              </a:rPr>
              <a:t>+</a:t>
            </a:r>
          </a:p>
        </p:txBody>
      </p:sp>
      <p:sp>
        <p:nvSpPr>
          <p:cNvPr id="10" name="Rectangle 18"/>
          <p:cNvSpPr>
            <a:spLocks noChangeArrowheads="1"/>
          </p:cNvSpPr>
          <p:nvPr/>
        </p:nvSpPr>
        <p:spPr bwMode="auto">
          <a:xfrm>
            <a:off x="1339470" y="3161389"/>
            <a:ext cx="1676400" cy="4572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b="1">
                <a:latin typeface="+mn-ea"/>
              </a:rPr>
              <a:t>위조 불가</a:t>
            </a: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3787395" y="3161389"/>
            <a:ext cx="1676400" cy="4572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b="1">
                <a:latin typeface="+mn-ea"/>
              </a:rPr>
              <a:t>서명자 인증</a:t>
            </a:r>
          </a:p>
        </p:txBody>
      </p:sp>
      <p:sp>
        <p:nvSpPr>
          <p:cNvPr id="12" name="Rectangle 20"/>
          <p:cNvSpPr>
            <a:spLocks noChangeArrowheads="1"/>
          </p:cNvSpPr>
          <p:nvPr/>
        </p:nvSpPr>
        <p:spPr bwMode="auto">
          <a:xfrm>
            <a:off x="6235320" y="3161389"/>
            <a:ext cx="1676400" cy="4572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b="1">
                <a:latin typeface="+mn-ea"/>
              </a:rPr>
              <a:t>부인 불가</a:t>
            </a:r>
          </a:p>
        </p:txBody>
      </p:sp>
      <p:sp>
        <p:nvSpPr>
          <p:cNvPr id="13" name="Rectangle 21"/>
          <p:cNvSpPr>
            <a:spLocks noChangeArrowheads="1"/>
          </p:cNvSpPr>
          <p:nvPr/>
        </p:nvSpPr>
        <p:spPr bwMode="auto">
          <a:xfrm>
            <a:off x="1339470" y="3953551"/>
            <a:ext cx="1676400" cy="4572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b="1">
                <a:latin typeface="+mn-ea"/>
              </a:rPr>
              <a:t>변경 불가</a:t>
            </a:r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3787395" y="3953551"/>
            <a:ext cx="1676400" cy="4572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b="1">
                <a:latin typeface="+mn-ea"/>
              </a:rPr>
              <a:t>재사용 불가</a:t>
            </a:r>
          </a:p>
        </p:txBody>
      </p:sp>
      <p:sp>
        <p:nvSpPr>
          <p:cNvPr id="15" name="바닥글 개체 틀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16" name="날짜 개체 틀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775771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기밀성과 전자서명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925316" y="1842170"/>
            <a:ext cx="7293369" cy="1239532"/>
            <a:chOff x="938133" y="1570504"/>
            <a:chExt cx="7293369" cy="123953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4" t="73759" r="79787" b="4775"/>
            <a:stretch/>
          </p:blipFill>
          <p:spPr>
            <a:xfrm>
              <a:off x="946827" y="1585919"/>
              <a:ext cx="685048" cy="89887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98" t="2553" r="5839" b="77683"/>
            <a:stretch/>
          </p:blipFill>
          <p:spPr>
            <a:xfrm>
              <a:off x="7546454" y="1570504"/>
              <a:ext cx="685048" cy="9297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938133" y="2440704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Alice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87453" y="2440704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Bob</a:t>
              </a:r>
              <a:endParaRPr lang="ko-KR" altLang="en-US" dirty="0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1631875" y="2040913"/>
              <a:ext cx="5914579" cy="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/>
            <p:cNvGrpSpPr/>
            <p:nvPr/>
          </p:nvGrpSpPr>
          <p:grpSpPr>
            <a:xfrm>
              <a:off x="2584609" y="1573837"/>
              <a:ext cx="4009111" cy="934152"/>
              <a:chOff x="2325617" y="1573837"/>
              <a:chExt cx="4009111" cy="934152"/>
            </a:xfrm>
          </p:grpSpPr>
          <p:sp>
            <p:nvSpPr>
              <p:cNvPr id="12" name="Rectangle 1033"/>
              <p:cNvSpPr>
                <a:spLocks noChangeArrowheads="1"/>
              </p:cNvSpPr>
              <p:nvPr/>
            </p:nvSpPr>
            <p:spPr bwMode="auto">
              <a:xfrm>
                <a:off x="2325617" y="1573837"/>
                <a:ext cx="4009111" cy="408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0" latinLnBrk="0" hangingPunct="0">
                  <a:lnSpc>
                    <a:spcPct val="110000"/>
                  </a:lnSpc>
                </a:pPr>
                <a:r>
                  <a:rPr kumimoji="0"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E</a:t>
                </a:r>
                <a:r>
                  <a:rPr kumimoji="0"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K</a:t>
                </a:r>
                <a:r>
                  <a:rPr kumimoji="0"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 [ M || </a:t>
                </a:r>
                <a:r>
                  <a:rPr kumimoji="0" lang="en-US" altLang="ko-KR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E</a:t>
                </a:r>
                <a:r>
                  <a:rPr kumimoji="0" lang="en-US" altLang="ko-KR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KR</a:t>
                </a:r>
                <a:r>
                  <a:rPr kumimoji="0" lang="en-US" altLang="ko-KR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a</a:t>
                </a:r>
                <a:r>
                  <a:rPr kumimoji="0"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 [H(M)] ] || </a:t>
                </a:r>
                <a:r>
                  <a:rPr kumimoji="0" lang="en-US" altLang="ko-KR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E</a:t>
                </a:r>
                <a:r>
                  <a:rPr kumimoji="0" lang="en-US" altLang="ko-KR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KU</a:t>
                </a:r>
                <a:r>
                  <a:rPr kumimoji="0" lang="en-US" altLang="ko-KR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b</a:t>
                </a:r>
                <a:r>
                  <a:rPr kumimoji="0"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[K]</a:t>
                </a:r>
              </a:p>
            </p:txBody>
          </p:sp>
          <p:sp>
            <p:nvSpPr>
              <p:cNvPr id="13" name="Rectangle 1034"/>
              <p:cNvSpPr>
                <a:spLocks noChangeArrowheads="1"/>
              </p:cNvSpPr>
              <p:nvPr/>
            </p:nvSpPr>
            <p:spPr bwMode="auto">
              <a:xfrm>
                <a:off x="3365430" y="2107237"/>
                <a:ext cx="2221762" cy="4007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0" latinLnBrk="0" hangingPunct="0"/>
                <a:r>
                  <a:rPr kumimoji="0" lang="ko-KR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(</a:t>
                </a:r>
                <a:r>
                  <a:rPr kumimoji="0" lang="en-US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K = Session Key)</a:t>
                </a:r>
              </a:p>
            </p:txBody>
          </p:sp>
        </p:grp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666398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공개키 암호방식의 문제점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43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938919" y="942735"/>
            <a:ext cx="7266161" cy="3630983"/>
            <a:chOff x="974035" y="2756562"/>
            <a:chExt cx="7266161" cy="363098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612" y="4669198"/>
              <a:ext cx="1718347" cy="1718347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974035" y="2756562"/>
              <a:ext cx="7266161" cy="1637073"/>
              <a:chOff x="974035" y="2643920"/>
              <a:chExt cx="7266161" cy="1637073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5038" y="3570882"/>
                <a:ext cx="921026" cy="710111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598" t="2553" r="5839" b="77683"/>
              <a:stretch/>
            </p:blipFill>
            <p:spPr>
              <a:xfrm>
                <a:off x="7555148" y="2948731"/>
                <a:ext cx="685048" cy="9297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6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74035" y="2992977"/>
                <a:ext cx="1261192" cy="841215"/>
              </a:xfrm>
              <a:prstGeom prst="rect">
                <a:avLst/>
              </a:prstGeom>
            </p:spPr>
          </p:pic>
          <p:cxnSp>
            <p:nvCxnSpPr>
              <p:cNvPr id="11" name="직선 화살표 연결선 10"/>
              <p:cNvCxnSpPr/>
              <p:nvPr/>
            </p:nvCxnSpPr>
            <p:spPr>
              <a:xfrm>
                <a:off x="2235226" y="3201550"/>
                <a:ext cx="5319921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/>
              <p:nvPr/>
            </p:nvCxnSpPr>
            <p:spPr>
              <a:xfrm flipH="1">
                <a:off x="2235226" y="3625620"/>
                <a:ext cx="5319921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그림 12"/>
              <p:cNvPicPr preferRelativeResize="0">
                <a:picLocks/>
              </p:cNvPicPr>
              <p:nvPr/>
            </p:nvPicPr>
            <p:blipFill>
              <a:blip r:embed="rId8" cstate="print">
                <a:clrChange>
                  <a:clrFrom>
                    <a:srgbClr val="F8F8F8"/>
                  </a:clrFrom>
                  <a:clrTo>
                    <a:srgbClr val="F8F8F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4311" y="2643920"/>
                <a:ext cx="720000" cy="720000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2299226" y="2877452"/>
                <a:ext cx="31726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나 성민인데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이 거 내 </a:t>
                </a:r>
                <a:r>
                  <a:rPr lang="ko-KR" altLang="en-US" dirty="0" err="1" smtClean="0"/>
                  <a:t>공개키다</a:t>
                </a:r>
                <a:endParaRPr lang="ko-KR" alt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295892" y="3834192"/>
                <a:ext cx="617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/>
                  <a:t>우탁</a:t>
                </a:r>
                <a:endParaRPr lang="ko-KR" alt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588933" y="3834192"/>
                <a:ext cx="617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/>
                  <a:t>동우</a:t>
                </a:r>
                <a:endParaRPr lang="ko-KR" alt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600960" y="3599076"/>
                <a:ext cx="340670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성민이의 공개키로 암호화 했으니</a:t>
                </a:r>
                <a:endParaRPr lang="en-US" altLang="ko-KR" dirty="0" smtClean="0"/>
              </a:p>
              <a:p>
                <a:r>
                  <a:rPr lang="ko-KR" altLang="en-US" dirty="0" err="1" smtClean="0"/>
                  <a:t>우탁이는</a:t>
                </a:r>
                <a:r>
                  <a:rPr lang="ko-KR" altLang="en-US" dirty="0" smtClean="0"/>
                  <a:t> 못 보겠지</a:t>
                </a:r>
                <a:endParaRPr lang="ko-KR" altLang="en-US" dirty="0"/>
              </a:p>
            </p:txBody>
          </p:sp>
          <p:pic>
            <p:nvPicPr>
              <p:cNvPr id="18" name="그림 17"/>
              <p:cNvPicPr preferRelativeResize="0">
                <a:picLocks/>
              </p:cNvPicPr>
              <p:nvPr/>
            </p:nvPicPr>
            <p:blipFill>
              <a:blip r:embed="rId8" cstate="print">
                <a:clrChange>
                  <a:clrFrom>
                    <a:srgbClr val="F8F8F8"/>
                  </a:clrFrom>
                  <a:clrTo>
                    <a:srgbClr val="F8F8F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91149" y="3549438"/>
                <a:ext cx="720000" cy="720000"/>
              </a:xfrm>
              <a:prstGeom prst="rect">
                <a:avLst/>
              </a:prstGeom>
            </p:spPr>
          </p:pic>
        </p:grpSp>
      </p:grpSp>
      <p:sp>
        <p:nvSpPr>
          <p:cNvPr id="19" name="TextBox 18"/>
          <p:cNvSpPr txBox="1"/>
          <p:nvPr/>
        </p:nvSpPr>
        <p:spPr>
          <a:xfrm>
            <a:off x="2496930" y="433417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성민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954157" y="5030926"/>
            <a:ext cx="7232375" cy="1252592"/>
            <a:chOff x="974035" y="1504122"/>
            <a:chExt cx="7232375" cy="1252592"/>
          </a:xfrm>
        </p:grpSpPr>
        <p:sp>
          <p:nvSpPr>
            <p:cNvPr id="21" name="직사각형 20"/>
            <p:cNvSpPr/>
            <p:nvPr/>
          </p:nvSpPr>
          <p:spPr>
            <a:xfrm>
              <a:off x="974035" y="1504122"/>
              <a:ext cx="1261191" cy="1252440"/>
            </a:xfrm>
            <a:prstGeom prst="rect">
              <a:avLst/>
            </a:prstGeom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공개키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암호방식의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문제점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299226" y="1512186"/>
              <a:ext cx="5907184" cy="546973"/>
            </a:xfrm>
            <a:prstGeom prst="rect">
              <a:avLst/>
            </a:prstGeom>
            <a:ln w="63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개인키 보관 </a:t>
              </a:r>
              <a:r>
                <a:rPr lang="en-US" altLang="ko-KR" dirty="0" smtClean="0">
                  <a:sym typeface="Wingdings" panose="05000000000000000000" pitchFamily="2" charset="2"/>
                </a:rPr>
                <a:t> </a:t>
              </a:r>
              <a:r>
                <a:rPr lang="ko-KR" altLang="en-US" dirty="0" smtClean="0">
                  <a:sym typeface="Wingdings" panose="05000000000000000000" pitchFamily="2" charset="2"/>
                </a:rPr>
                <a:t>암호화하여 보관</a:t>
              </a:r>
              <a:r>
                <a:rPr lang="en-US" altLang="ko-KR" dirty="0" smtClean="0">
                  <a:sym typeface="Wingdings" panose="05000000000000000000" pitchFamily="2" charset="2"/>
                </a:rPr>
                <a:t>, IC</a:t>
              </a:r>
              <a:r>
                <a:rPr lang="ko-KR" altLang="en-US" dirty="0" smtClean="0">
                  <a:sym typeface="Wingdings" panose="05000000000000000000" pitchFamily="2" charset="2"/>
                </a:rPr>
                <a:t>카드 활용</a:t>
              </a:r>
              <a:r>
                <a:rPr lang="en-US" altLang="ko-KR" dirty="0" smtClean="0">
                  <a:sym typeface="Wingdings" panose="05000000000000000000" pitchFamily="2" charset="2"/>
                </a:rPr>
                <a:t>, …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99225" y="2209741"/>
              <a:ext cx="5907184" cy="546973"/>
            </a:xfrm>
            <a:prstGeom prst="rect">
              <a:avLst/>
            </a:prstGeom>
            <a:ln w="63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상대방의 공개키 진위 여부 </a:t>
              </a:r>
              <a:r>
                <a:rPr lang="en-US" altLang="ko-KR" dirty="0" smtClean="0">
                  <a:sym typeface="Wingdings" panose="05000000000000000000" pitchFamily="2" charset="2"/>
                </a:rPr>
                <a:t> </a:t>
              </a:r>
              <a:r>
                <a:rPr lang="ko-KR" altLang="en-US" dirty="0" smtClean="0">
                  <a:sym typeface="Wingdings" panose="05000000000000000000" pitchFamily="2" charset="2"/>
                </a:rPr>
                <a:t>공개키 인증서 활용</a:t>
              </a:r>
              <a:endParaRPr lang="ko-KR" altLang="en-US" dirty="0"/>
            </a:p>
          </p:txBody>
        </p: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24" name="날짜 개체 틀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738367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X.509 </a:t>
            </a:r>
            <a:r>
              <a:rPr lang="ko-KR" altLang="en-US" dirty="0"/>
              <a:t>인증서 </a:t>
            </a:r>
            <a:r>
              <a:rPr lang="en-US" altLang="ko-KR" sz="2800" dirty="0" smtClean="0"/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44</a:t>
            </a:fld>
            <a:endParaRPr lang="ko-KR" altLang="en-US"/>
          </a:p>
        </p:txBody>
      </p: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4765334" y="2653043"/>
            <a:ext cx="3886200" cy="2438400"/>
            <a:chOff x="3216" y="1824"/>
            <a:chExt cx="2448" cy="1536"/>
          </a:xfrm>
        </p:grpSpPr>
        <p:sp>
          <p:nvSpPr>
            <p:cNvPr id="6" name="AutoShape 6"/>
            <p:cNvSpPr>
              <a:spLocks noChangeArrowheads="1"/>
            </p:cNvSpPr>
            <p:nvPr/>
          </p:nvSpPr>
          <p:spPr bwMode="auto">
            <a:xfrm>
              <a:off x="3216" y="1824"/>
              <a:ext cx="2448" cy="1536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ko-KR" sz="1200"/>
            </a:p>
          </p:txBody>
        </p:sp>
        <p:pic>
          <p:nvPicPr>
            <p:cNvPr id="7" name="Picture 7" descr="C:\Program Files\Microsoft FrontPage\clipart\clip1\WB01427_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1" y="2198"/>
              <a:ext cx="796" cy="913"/>
            </a:xfrm>
            <a:prstGeom prst="rect">
              <a:avLst/>
            </a:prstGeom>
            <a:solidFill>
              <a:schemeClr val="hlink"/>
            </a:solidFill>
          </p:spPr>
        </p:pic>
        <p:sp>
          <p:nvSpPr>
            <p:cNvPr id="8" name="WordArt 8"/>
            <p:cNvSpPr>
              <a:spLocks noChangeArrowheads="1" noChangeShapeType="1" noTextEdit="1"/>
            </p:cNvSpPr>
            <p:nvPr/>
          </p:nvSpPr>
          <p:spPr bwMode="auto">
            <a:xfrm>
              <a:off x="3423" y="1907"/>
              <a:ext cx="1992" cy="24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3600" kern="10">
                  <a:ln w="19050">
                    <a:solidFill>
                      <a:srgbClr val="99CCFF"/>
                    </a:solidFill>
                    <a:round/>
                    <a:headEnd type="none" w="sm" len="sm"/>
                    <a:tailEnd type="none" w="sm" len="sm"/>
                  </a:ln>
                  <a:solidFill>
                    <a:srgbClr val="FF9900"/>
                  </a:solidFill>
                  <a:effectLst>
                    <a:outerShdw dist="35921" dir="2700000" algn="ctr" rotWithShape="0">
                      <a:srgbClr val="990000"/>
                    </a:outerShdw>
                  </a:effectLst>
                  <a:latin typeface="Impact" panose="020B0806030902050204" pitchFamily="34" charset="0"/>
                </a:rPr>
                <a:t>State of Illinois</a:t>
              </a:r>
              <a:endParaRPr lang="ko-KR" altLang="en-US" sz="3600" kern="10">
                <a:ln w="19050">
                  <a:solidFill>
                    <a:srgbClr val="99CCFF"/>
                  </a:solidFill>
                  <a:round/>
                  <a:headEnd type="none" w="sm" len="sm"/>
                  <a:tailEnd type="none" w="sm" len="sm"/>
                </a:ln>
                <a:solidFill>
                  <a:srgbClr val="FF9900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3299" y="2281"/>
              <a:ext cx="1196" cy="52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rgbClr val="FFFF00"/>
                  </a:solidFill>
                  <a:ea typeface="굴림" panose="020B0600000101010101" pitchFamily="50" charset="-127"/>
                </a:rPr>
                <a:t>John Doe</a:t>
              </a:r>
            </a:p>
            <a:p>
              <a:r>
                <a:rPr lang="en-US" altLang="ko-KR" sz="1600" dirty="0">
                  <a:solidFill>
                    <a:srgbClr val="FFFF00"/>
                  </a:solidFill>
                  <a:ea typeface="굴림" panose="020B0600000101010101" pitchFamily="50" charset="-127"/>
                </a:rPr>
                <a:t>755 E. Woodlawn</a:t>
              </a:r>
            </a:p>
            <a:p>
              <a:r>
                <a:rPr lang="en-US" altLang="ko-KR" sz="1600" dirty="0">
                  <a:solidFill>
                    <a:srgbClr val="FFFF00"/>
                  </a:solidFill>
                  <a:ea typeface="굴림" panose="020B0600000101010101" pitchFamily="50" charset="-127"/>
                </a:rPr>
                <a:t>Urbana IL 61801</a:t>
              </a: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3340" y="2820"/>
              <a:ext cx="1115" cy="52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ea typeface="굴림" panose="020B0600000101010101" pitchFamily="50" charset="-127"/>
                </a:rPr>
                <a:t>BD 08-06-65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  <a:ea typeface="굴림" panose="020B0600000101010101" pitchFamily="50" charset="-127"/>
                </a:rPr>
                <a:t>Male 6’0” 200lbs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  <a:ea typeface="굴림" panose="020B0600000101010101" pitchFamily="50" charset="-127"/>
                </a:rPr>
                <a:t>GRN Eyes</a:t>
              </a:r>
            </a:p>
          </p:txBody>
        </p:sp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4282" y="2447"/>
              <a:ext cx="466" cy="40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FF0000"/>
                  </a:solidFill>
                  <a:ea typeface="굴림" panose="020B0600000101010101" pitchFamily="50" charset="-127"/>
                </a:rPr>
                <a:t>State of</a:t>
              </a:r>
            </a:p>
            <a:p>
              <a:pPr algn="ctr"/>
              <a:r>
                <a:rPr lang="en-US" altLang="ko-KR" sz="1200" dirty="0">
                  <a:solidFill>
                    <a:srgbClr val="FF0000"/>
                  </a:solidFill>
                  <a:ea typeface="굴림" panose="020B0600000101010101" pitchFamily="50" charset="-127"/>
                </a:rPr>
                <a:t>Illinois</a:t>
              </a:r>
            </a:p>
            <a:p>
              <a:pPr algn="ctr"/>
              <a:r>
                <a:rPr lang="en-US" altLang="ko-KR" sz="1200" dirty="0">
                  <a:solidFill>
                    <a:srgbClr val="FF0000"/>
                  </a:solidFill>
                  <a:ea typeface="굴림" panose="020B0600000101010101" pitchFamily="50" charset="-127"/>
                </a:rPr>
                <a:t>Seal</a:t>
              </a:r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4253" y="3152"/>
              <a:ext cx="116" cy="17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GB" altLang="ko-KR" sz="1200" i="1">
                <a:effectLst>
                  <a:outerShdw blurRad="38100" dist="38100" dir="2700000" algn="tl">
                    <a:srgbClr val="FFFFFF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4253" y="2405"/>
              <a:ext cx="540" cy="457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GB" altLang="ko-KR">
                <a:solidFill>
                  <a:schemeClr val="accent2"/>
                </a:solidFill>
              </a:endParaRPr>
            </a:p>
          </p:txBody>
        </p:sp>
      </p:grpSp>
      <p:grpSp>
        <p:nvGrpSpPr>
          <p:cNvPr id="14" name="Group 14"/>
          <p:cNvGrpSpPr>
            <a:grpSpLocks/>
          </p:cNvGrpSpPr>
          <p:nvPr/>
        </p:nvGrpSpPr>
        <p:grpSpPr bwMode="auto">
          <a:xfrm>
            <a:off x="269534" y="2729243"/>
            <a:ext cx="2895600" cy="2667000"/>
            <a:chOff x="3360" y="1008"/>
            <a:chExt cx="1824" cy="1680"/>
          </a:xfrm>
        </p:grpSpPr>
        <p:sp>
          <p:nvSpPr>
            <p:cNvPr id="15" name="AutoShape 15"/>
            <p:cNvSpPr>
              <a:spLocks noChangeArrowheads="1"/>
            </p:cNvSpPr>
            <p:nvPr/>
          </p:nvSpPr>
          <p:spPr bwMode="auto">
            <a:xfrm>
              <a:off x="3360" y="1008"/>
              <a:ext cx="1824" cy="1680"/>
            </a:xfrm>
            <a:prstGeom prst="verticalScroll">
              <a:avLst>
                <a:gd name="adj" fmla="val 12500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3734" y="1353"/>
              <a:ext cx="831" cy="82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>
                  <a:solidFill>
                    <a:srgbClr val="FF0000"/>
                  </a:solidFill>
                  <a:ea typeface="굴림" panose="020B0600000101010101" pitchFamily="50" charset="-127"/>
                </a:rPr>
                <a:t>Name</a:t>
              </a:r>
            </a:p>
            <a:p>
              <a:r>
                <a:rPr lang="en-US" altLang="ko-KR">
                  <a:solidFill>
                    <a:srgbClr val="FF9900"/>
                  </a:solidFill>
                  <a:ea typeface="굴림" panose="020B0600000101010101" pitchFamily="50" charset="-127"/>
                </a:rPr>
                <a:t>Issuer</a:t>
              </a:r>
            </a:p>
            <a:p>
              <a:r>
                <a:rPr lang="en-US" altLang="ko-KR">
                  <a:ea typeface="굴림" panose="020B0600000101010101" pitchFamily="50" charset="-127"/>
                </a:rPr>
                <a:t>Public Key</a:t>
              </a:r>
            </a:p>
            <a:p>
              <a:r>
                <a:rPr lang="en-US" altLang="ko-KR">
                  <a:solidFill>
                    <a:schemeClr val="accent2"/>
                  </a:solidFill>
                  <a:ea typeface="굴림" panose="020B0600000101010101" pitchFamily="50" charset="-127"/>
                </a:rPr>
                <a:t>Signature</a:t>
              </a:r>
            </a:p>
          </p:txBody>
        </p:sp>
      </p:grp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1641134" y="3491243"/>
            <a:ext cx="32766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 flipV="1">
            <a:off x="1717334" y="3034043"/>
            <a:ext cx="32766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2174534" y="4100843"/>
            <a:ext cx="2819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V="1">
            <a:off x="2022134" y="3948443"/>
            <a:ext cx="44958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918794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X.509 </a:t>
            </a:r>
            <a:r>
              <a:rPr lang="ko-KR" altLang="en-US" dirty="0" smtClean="0"/>
              <a:t>인증서 </a:t>
            </a:r>
            <a:r>
              <a:rPr lang="en-US" altLang="ko-KR" sz="2800" dirty="0" smtClean="0"/>
              <a:t>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1128713"/>
            <a:ext cx="4610100" cy="4600575"/>
          </a:xfrm>
          <a:prstGeom prst="rect">
            <a:avLst/>
          </a:prstGeo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81896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X.509 </a:t>
            </a:r>
            <a:r>
              <a:rPr lang="ko-KR" altLang="en-US" dirty="0" smtClean="0"/>
              <a:t>인증서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127415" y="322414"/>
            <a:ext cx="284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is 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an 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IETF/ITU-T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standard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731963" y="1281153"/>
            <a:ext cx="2514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Version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731963" y="1662153"/>
            <a:ext cx="2514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Certificate serial number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731963" y="2043153"/>
            <a:ext cx="2514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Algorithm</a:t>
            </a:r>
          </a:p>
          <a:p>
            <a:pPr algn="ctr" eaLnBrk="0" latinLnBrk="0" hangingPunct="0"/>
            <a:r>
              <a:rPr kumimoji="0" lang="en-US" altLang="ko-KR" sz="1200"/>
              <a:t>parameters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731963" y="2424153"/>
            <a:ext cx="2514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Issuer name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731963" y="2805153"/>
            <a:ext cx="2514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Not before</a:t>
            </a:r>
          </a:p>
          <a:p>
            <a:pPr algn="ctr" eaLnBrk="0" latinLnBrk="0" hangingPunct="0"/>
            <a:r>
              <a:rPr kumimoji="0" lang="en-US" altLang="ko-KR" sz="1200"/>
              <a:t>Not after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1731963" y="3186153"/>
            <a:ext cx="2514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Subject name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1731963" y="3567153"/>
            <a:ext cx="2514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Algorithm</a:t>
            </a:r>
          </a:p>
          <a:p>
            <a:pPr algn="ctr" eaLnBrk="0" latinLnBrk="0" hangingPunct="0"/>
            <a:r>
              <a:rPr kumimoji="0" lang="en-US" altLang="ko-KR" sz="1200"/>
              <a:t>Parameters</a:t>
            </a:r>
          </a:p>
          <a:p>
            <a:pPr algn="ctr" eaLnBrk="0" latinLnBrk="0" hangingPunct="0"/>
            <a:r>
              <a:rPr kumimoji="0" lang="en-US" altLang="ko-KR" sz="1200"/>
              <a:t>Key</a:t>
            </a: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1731963" y="4100553"/>
            <a:ext cx="2514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Issuer unique identifier</a:t>
            </a: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731963" y="4481553"/>
            <a:ext cx="2514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Subject unique identifier</a:t>
            </a: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1731963" y="4862553"/>
            <a:ext cx="2514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Extensions</a:t>
            </a:r>
          </a:p>
        </p:txBody>
      </p:sp>
      <p:cxnSp>
        <p:nvCxnSpPr>
          <p:cNvPr id="18" name="AutoShape 13"/>
          <p:cNvCxnSpPr>
            <a:cxnSpLocks noChangeShapeType="1"/>
            <a:stCxn id="10" idx="1"/>
            <a:endCxn id="10" idx="3"/>
          </p:cNvCxnSpPr>
          <p:nvPr/>
        </p:nvCxnSpPr>
        <p:spPr bwMode="auto">
          <a:xfrm>
            <a:off x="1731963" y="2233653"/>
            <a:ext cx="2514600" cy="0"/>
          </a:xfrm>
          <a:prstGeom prst="straightConnector1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AutoShape 14"/>
          <p:cNvSpPr>
            <a:spLocks/>
          </p:cNvSpPr>
          <p:nvPr/>
        </p:nvSpPr>
        <p:spPr bwMode="auto">
          <a:xfrm>
            <a:off x="4322763" y="2043153"/>
            <a:ext cx="228600" cy="381000"/>
          </a:xfrm>
          <a:prstGeom prst="rightBrace">
            <a:avLst>
              <a:gd name="adj1" fmla="val 138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4551363" y="1963778"/>
            <a:ext cx="1627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kumimoji="0" lang="en-US" altLang="ko-KR" sz="1200"/>
              <a:t>Signature algorithm</a:t>
            </a:r>
          </a:p>
          <a:p>
            <a:pPr eaLnBrk="0" latinLnBrk="0" hangingPunct="0"/>
            <a:r>
              <a:rPr kumimoji="0" lang="en-US" altLang="ko-KR" sz="1200"/>
              <a:t>identifier</a:t>
            </a:r>
          </a:p>
        </p:txBody>
      </p:sp>
      <p:cxnSp>
        <p:nvCxnSpPr>
          <p:cNvPr id="21" name="AutoShape 16"/>
          <p:cNvCxnSpPr>
            <a:cxnSpLocks noChangeShapeType="1"/>
            <a:stCxn id="12" idx="1"/>
            <a:endCxn id="12" idx="3"/>
          </p:cNvCxnSpPr>
          <p:nvPr/>
        </p:nvCxnSpPr>
        <p:spPr bwMode="auto">
          <a:xfrm>
            <a:off x="1731963" y="2995653"/>
            <a:ext cx="2514600" cy="0"/>
          </a:xfrm>
          <a:prstGeom prst="straightConnector1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AutoShape 17"/>
          <p:cNvSpPr>
            <a:spLocks/>
          </p:cNvSpPr>
          <p:nvPr/>
        </p:nvSpPr>
        <p:spPr bwMode="auto">
          <a:xfrm>
            <a:off x="4322763" y="2805153"/>
            <a:ext cx="228600" cy="381000"/>
          </a:xfrm>
          <a:prstGeom prst="rightBrace">
            <a:avLst>
              <a:gd name="adj1" fmla="val 138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551363" y="2832141"/>
            <a:ext cx="14049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kumimoji="0" lang="en-US" altLang="ko-KR" sz="1200"/>
              <a:t>Period of validity</a:t>
            </a:r>
          </a:p>
        </p:txBody>
      </p:sp>
      <p:sp>
        <p:nvSpPr>
          <p:cNvPr id="24" name="Line 19"/>
          <p:cNvSpPr>
            <a:spLocks noChangeShapeType="1"/>
          </p:cNvSpPr>
          <p:nvPr/>
        </p:nvSpPr>
        <p:spPr bwMode="auto">
          <a:xfrm>
            <a:off x="1731963" y="3764003"/>
            <a:ext cx="25146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" name="Line 20"/>
          <p:cNvSpPr>
            <a:spLocks noChangeShapeType="1"/>
          </p:cNvSpPr>
          <p:nvPr/>
        </p:nvSpPr>
        <p:spPr bwMode="auto">
          <a:xfrm>
            <a:off x="1731963" y="3948153"/>
            <a:ext cx="25146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6" name="AutoShape 21"/>
          <p:cNvSpPr>
            <a:spLocks/>
          </p:cNvSpPr>
          <p:nvPr/>
        </p:nvSpPr>
        <p:spPr bwMode="auto">
          <a:xfrm>
            <a:off x="4322763" y="3567153"/>
            <a:ext cx="228600" cy="533400"/>
          </a:xfrm>
          <a:prstGeom prst="rightBrace">
            <a:avLst>
              <a:gd name="adj1" fmla="val 194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Text Box 22"/>
          <p:cNvSpPr txBox="1">
            <a:spLocks noChangeArrowheads="1"/>
          </p:cNvSpPr>
          <p:nvPr/>
        </p:nvSpPr>
        <p:spPr bwMode="auto">
          <a:xfrm>
            <a:off x="4551363" y="3640178"/>
            <a:ext cx="1236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kumimoji="0" lang="en-US" altLang="ko-KR" sz="1200"/>
              <a:t>Subject public</a:t>
            </a:r>
          </a:p>
          <a:p>
            <a:pPr eaLnBrk="0" latinLnBrk="0" hangingPunct="0"/>
            <a:r>
              <a:rPr kumimoji="0" lang="en-US" altLang="ko-KR" sz="1200"/>
              <a:t>key info</a:t>
            </a:r>
          </a:p>
        </p:txBody>
      </p:sp>
      <p:sp>
        <p:nvSpPr>
          <p:cNvPr id="28" name="Rectangle 23"/>
          <p:cNvSpPr>
            <a:spLocks noChangeArrowheads="1"/>
          </p:cNvSpPr>
          <p:nvPr/>
        </p:nvSpPr>
        <p:spPr bwMode="auto">
          <a:xfrm>
            <a:off x="1731963" y="5243553"/>
            <a:ext cx="2514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Algorithm</a:t>
            </a:r>
          </a:p>
          <a:p>
            <a:pPr algn="ctr" eaLnBrk="0" latinLnBrk="0" hangingPunct="0"/>
            <a:r>
              <a:rPr kumimoji="0" lang="en-US" altLang="ko-KR" sz="1200"/>
              <a:t>Parameters</a:t>
            </a:r>
          </a:p>
          <a:p>
            <a:pPr algn="ctr" eaLnBrk="0" latinLnBrk="0" hangingPunct="0"/>
            <a:r>
              <a:rPr kumimoji="0" lang="en-US" altLang="ko-KR" sz="1200"/>
              <a:t>Key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>
            <a:off x="1731963" y="5440403"/>
            <a:ext cx="25146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" name="Line 25"/>
          <p:cNvSpPr>
            <a:spLocks noChangeShapeType="1"/>
          </p:cNvSpPr>
          <p:nvPr/>
        </p:nvSpPr>
        <p:spPr bwMode="auto">
          <a:xfrm>
            <a:off x="1731963" y="5624553"/>
            <a:ext cx="25146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" name="AutoShape 26"/>
          <p:cNvSpPr>
            <a:spLocks/>
          </p:cNvSpPr>
          <p:nvPr/>
        </p:nvSpPr>
        <p:spPr bwMode="auto">
          <a:xfrm>
            <a:off x="4313238" y="5243553"/>
            <a:ext cx="228600" cy="533400"/>
          </a:xfrm>
          <a:prstGeom prst="rightBrace">
            <a:avLst>
              <a:gd name="adj1" fmla="val 194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4541838" y="5346741"/>
            <a:ext cx="8810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kumimoji="0" lang="en-US" altLang="ko-KR" sz="1200"/>
              <a:t>Signature</a:t>
            </a:r>
          </a:p>
        </p:txBody>
      </p:sp>
      <p:sp>
        <p:nvSpPr>
          <p:cNvPr id="33" name="Line 28"/>
          <p:cNvSpPr>
            <a:spLocks noChangeShapeType="1"/>
          </p:cNvSpPr>
          <p:nvPr/>
        </p:nvSpPr>
        <p:spPr bwMode="auto">
          <a:xfrm>
            <a:off x="1570038" y="1281153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 rot="-5400000">
            <a:off x="1148556" y="2280485"/>
            <a:ext cx="5619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kumimoji="0" lang="en-US" altLang="ko-KR" sz="1200"/>
              <a:t>Ver 1</a:t>
            </a:r>
          </a:p>
        </p:txBody>
      </p:sp>
      <p:sp>
        <p:nvSpPr>
          <p:cNvPr id="35" name="Line 30"/>
          <p:cNvSpPr>
            <a:spLocks noChangeShapeType="1"/>
          </p:cNvSpPr>
          <p:nvPr/>
        </p:nvSpPr>
        <p:spPr bwMode="auto">
          <a:xfrm>
            <a:off x="1189038" y="1281153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 rot="-5400000">
            <a:off x="767556" y="2688472"/>
            <a:ext cx="5619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kumimoji="0" lang="en-US" altLang="ko-KR" sz="1200"/>
              <a:t>Ver 2</a:t>
            </a:r>
          </a:p>
        </p:txBody>
      </p:sp>
      <p:sp>
        <p:nvSpPr>
          <p:cNvPr id="37" name="Line 32"/>
          <p:cNvSpPr>
            <a:spLocks noChangeShapeType="1"/>
          </p:cNvSpPr>
          <p:nvPr/>
        </p:nvSpPr>
        <p:spPr bwMode="auto">
          <a:xfrm>
            <a:off x="731838" y="1281153"/>
            <a:ext cx="0" cy="396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8" name="Text Box 33"/>
          <p:cNvSpPr txBox="1">
            <a:spLocks noChangeArrowheads="1"/>
          </p:cNvSpPr>
          <p:nvPr/>
        </p:nvSpPr>
        <p:spPr bwMode="auto">
          <a:xfrm rot="-5400000">
            <a:off x="310356" y="2993272"/>
            <a:ext cx="5619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kumimoji="0" lang="en-US" altLang="ko-KR" sz="1200"/>
              <a:t>Ver 3</a:t>
            </a:r>
          </a:p>
        </p:txBody>
      </p:sp>
      <p:sp>
        <p:nvSpPr>
          <p:cNvPr id="39" name="Line 34"/>
          <p:cNvSpPr>
            <a:spLocks noChangeShapeType="1"/>
          </p:cNvSpPr>
          <p:nvPr/>
        </p:nvSpPr>
        <p:spPr bwMode="auto">
          <a:xfrm>
            <a:off x="1570038" y="524355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Box 35"/>
          <p:cNvSpPr txBox="1">
            <a:spLocks noChangeArrowheads="1"/>
          </p:cNvSpPr>
          <p:nvPr/>
        </p:nvSpPr>
        <p:spPr bwMode="auto">
          <a:xfrm rot="-5400000">
            <a:off x="917575" y="5224503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latinLnBrk="0" hangingPunct="0"/>
            <a:r>
              <a:rPr kumimoji="0" lang="en-US" altLang="ko-KR" sz="1200"/>
              <a:t>All</a:t>
            </a:r>
          </a:p>
          <a:p>
            <a:pPr algn="ctr" eaLnBrk="0" latinLnBrk="0" hangingPunct="0"/>
            <a:r>
              <a:rPr kumimoji="0" lang="en-US" altLang="ko-KR" sz="1200"/>
              <a:t>vversions</a:t>
            </a:r>
          </a:p>
        </p:txBody>
      </p:sp>
      <p:sp>
        <p:nvSpPr>
          <p:cNvPr id="41" name="Rectangle 36"/>
          <p:cNvSpPr>
            <a:spLocks noChangeArrowheads="1"/>
          </p:cNvSpPr>
          <p:nvPr/>
        </p:nvSpPr>
        <p:spPr bwMode="auto">
          <a:xfrm>
            <a:off x="6294438" y="2347953"/>
            <a:ext cx="2514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Authority Key Identifier</a:t>
            </a:r>
          </a:p>
        </p:txBody>
      </p:sp>
      <p:sp>
        <p:nvSpPr>
          <p:cNvPr id="42" name="Rectangle 37"/>
          <p:cNvSpPr>
            <a:spLocks noChangeArrowheads="1"/>
          </p:cNvSpPr>
          <p:nvPr/>
        </p:nvSpPr>
        <p:spPr bwMode="auto">
          <a:xfrm>
            <a:off x="6294438" y="2576553"/>
            <a:ext cx="2514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Subject Key Identifier</a:t>
            </a:r>
          </a:p>
        </p:txBody>
      </p:sp>
      <p:sp>
        <p:nvSpPr>
          <p:cNvPr id="43" name="Rectangle 38"/>
          <p:cNvSpPr>
            <a:spLocks noChangeArrowheads="1"/>
          </p:cNvSpPr>
          <p:nvPr/>
        </p:nvSpPr>
        <p:spPr bwMode="auto">
          <a:xfrm>
            <a:off x="6294438" y="2805153"/>
            <a:ext cx="2514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Key Usage</a:t>
            </a:r>
          </a:p>
        </p:txBody>
      </p:sp>
      <p:sp>
        <p:nvSpPr>
          <p:cNvPr id="44" name="Rectangle 39"/>
          <p:cNvSpPr>
            <a:spLocks noChangeArrowheads="1"/>
          </p:cNvSpPr>
          <p:nvPr/>
        </p:nvSpPr>
        <p:spPr bwMode="auto">
          <a:xfrm>
            <a:off x="6294438" y="3033753"/>
            <a:ext cx="2514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Private Key Usage Period</a:t>
            </a:r>
          </a:p>
        </p:txBody>
      </p:sp>
      <p:sp>
        <p:nvSpPr>
          <p:cNvPr id="45" name="Rectangle 40"/>
          <p:cNvSpPr>
            <a:spLocks noChangeArrowheads="1"/>
          </p:cNvSpPr>
          <p:nvPr/>
        </p:nvSpPr>
        <p:spPr bwMode="auto">
          <a:xfrm>
            <a:off x="6294438" y="3262353"/>
            <a:ext cx="2514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Certificate Policies</a:t>
            </a:r>
          </a:p>
        </p:txBody>
      </p:sp>
      <p:sp>
        <p:nvSpPr>
          <p:cNvPr id="46" name="Rectangle 41"/>
          <p:cNvSpPr>
            <a:spLocks noChangeArrowheads="1"/>
          </p:cNvSpPr>
          <p:nvPr/>
        </p:nvSpPr>
        <p:spPr bwMode="auto">
          <a:xfrm>
            <a:off x="6294438" y="3490953"/>
            <a:ext cx="2514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Policy Mapping</a:t>
            </a:r>
          </a:p>
        </p:txBody>
      </p:sp>
      <p:sp>
        <p:nvSpPr>
          <p:cNvPr id="47" name="Rectangle 42"/>
          <p:cNvSpPr>
            <a:spLocks noChangeArrowheads="1"/>
          </p:cNvSpPr>
          <p:nvPr/>
        </p:nvSpPr>
        <p:spPr bwMode="auto">
          <a:xfrm>
            <a:off x="6294438" y="3719553"/>
            <a:ext cx="2514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Subject Alternative Name</a:t>
            </a:r>
          </a:p>
        </p:txBody>
      </p:sp>
      <p:sp>
        <p:nvSpPr>
          <p:cNvPr id="48" name="Rectangle 43"/>
          <p:cNvSpPr>
            <a:spLocks noChangeArrowheads="1"/>
          </p:cNvSpPr>
          <p:nvPr/>
        </p:nvSpPr>
        <p:spPr bwMode="auto">
          <a:xfrm>
            <a:off x="6294438" y="3948153"/>
            <a:ext cx="2514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Issuer Alternative Names</a:t>
            </a:r>
          </a:p>
        </p:txBody>
      </p:sp>
      <p:sp>
        <p:nvSpPr>
          <p:cNvPr id="49" name="Rectangle 44"/>
          <p:cNvSpPr>
            <a:spLocks noChangeArrowheads="1"/>
          </p:cNvSpPr>
          <p:nvPr/>
        </p:nvSpPr>
        <p:spPr bwMode="auto">
          <a:xfrm>
            <a:off x="6294438" y="4176753"/>
            <a:ext cx="2514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Subject Directory Attributes</a:t>
            </a:r>
          </a:p>
        </p:txBody>
      </p:sp>
      <p:sp>
        <p:nvSpPr>
          <p:cNvPr id="50" name="Rectangle 45"/>
          <p:cNvSpPr>
            <a:spLocks noChangeArrowheads="1"/>
          </p:cNvSpPr>
          <p:nvPr/>
        </p:nvSpPr>
        <p:spPr bwMode="auto">
          <a:xfrm>
            <a:off x="6294438" y="4405353"/>
            <a:ext cx="2514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Basic Constraints</a:t>
            </a:r>
          </a:p>
        </p:txBody>
      </p:sp>
      <p:sp>
        <p:nvSpPr>
          <p:cNvPr id="51" name="Rectangle 46"/>
          <p:cNvSpPr>
            <a:spLocks noChangeArrowheads="1"/>
          </p:cNvSpPr>
          <p:nvPr/>
        </p:nvSpPr>
        <p:spPr bwMode="auto">
          <a:xfrm>
            <a:off x="6294438" y="4633953"/>
            <a:ext cx="2514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Name Constraints</a:t>
            </a:r>
          </a:p>
        </p:txBody>
      </p:sp>
      <p:sp>
        <p:nvSpPr>
          <p:cNvPr id="52" name="Rectangle 47"/>
          <p:cNvSpPr>
            <a:spLocks noChangeArrowheads="1"/>
          </p:cNvSpPr>
          <p:nvPr/>
        </p:nvSpPr>
        <p:spPr bwMode="auto">
          <a:xfrm>
            <a:off x="6294438" y="4862553"/>
            <a:ext cx="2514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Policy Constraints</a:t>
            </a:r>
          </a:p>
        </p:txBody>
      </p:sp>
      <p:sp>
        <p:nvSpPr>
          <p:cNvPr id="53" name="Rectangle 48"/>
          <p:cNvSpPr>
            <a:spLocks noChangeArrowheads="1"/>
          </p:cNvSpPr>
          <p:nvPr/>
        </p:nvSpPr>
        <p:spPr bwMode="auto">
          <a:xfrm>
            <a:off x="6294438" y="5091153"/>
            <a:ext cx="2514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Extended Key Usage Field</a:t>
            </a:r>
          </a:p>
        </p:txBody>
      </p:sp>
      <p:sp>
        <p:nvSpPr>
          <p:cNvPr id="54" name="Rectangle 49"/>
          <p:cNvSpPr>
            <a:spLocks noChangeArrowheads="1"/>
          </p:cNvSpPr>
          <p:nvPr/>
        </p:nvSpPr>
        <p:spPr bwMode="auto">
          <a:xfrm>
            <a:off x="6294438" y="5319753"/>
            <a:ext cx="2514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latinLnBrk="0" hangingPunct="0"/>
            <a:r>
              <a:rPr kumimoji="0" lang="en-US" altLang="ko-KR" sz="1200"/>
              <a:t>CRL Distribution Points</a:t>
            </a:r>
          </a:p>
        </p:txBody>
      </p:sp>
      <p:sp>
        <p:nvSpPr>
          <p:cNvPr id="55" name="Line 50"/>
          <p:cNvSpPr>
            <a:spLocks noChangeShapeType="1"/>
          </p:cNvSpPr>
          <p:nvPr/>
        </p:nvSpPr>
        <p:spPr bwMode="auto">
          <a:xfrm flipV="1">
            <a:off x="4237038" y="2347953"/>
            <a:ext cx="2057400" cy="2514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6" name="Line 51"/>
          <p:cNvSpPr>
            <a:spLocks noChangeShapeType="1"/>
          </p:cNvSpPr>
          <p:nvPr/>
        </p:nvSpPr>
        <p:spPr bwMode="auto">
          <a:xfrm>
            <a:off x="4237038" y="5243553"/>
            <a:ext cx="2057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7" name="Text Box 52"/>
          <p:cNvSpPr txBox="1">
            <a:spLocks noChangeArrowheads="1"/>
          </p:cNvSpPr>
          <p:nvPr/>
        </p:nvSpPr>
        <p:spPr bwMode="auto">
          <a:xfrm>
            <a:off x="6446838" y="2008228"/>
            <a:ext cx="21478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kumimoji="0" lang="en-US" altLang="ko-KR" sz="1600" b="1"/>
              <a:t>Standard Extensions</a:t>
            </a:r>
          </a:p>
        </p:txBody>
      </p:sp>
    </p:spTree>
    <p:extLst>
      <p:ext uri="{BB962C8B-B14F-4D97-AF65-F5344CB8AC3E}">
        <p14:creationId xmlns:p14="http://schemas.microsoft.com/office/powerpoint/2010/main" val="369219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인증기관</a:t>
            </a:r>
            <a:r>
              <a:rPr lang="en-US" altLang="ko-KR" dirty="0" smtClean="0"/>
              <a:t>(CA)</a:t>
            </a:r>
            <a:r>
              <a:rPr lang="ko-KR" altLang="en-US" dirty="0" smtClean="0"/>
              <a:t>의 업무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인증기관의 업무</a:t>
            </a:r>
            <a:endParaRPr lang="en-US" altLang="ko-KR" dirty="0"/>
          </a:p>
          <a:p>
            <a:pPr lvl="1"/>
            <a:r>
              <a:rPr lang="ko-KR" altLang="en-US" sz="1800" dirty="0"/>
              <a:t>사용자 신원 확인</a:t>
            </a:r>
          </a:p>
          <a:p>
            <a:pPr lvl="1"/>
            <a:r>
              <a:rPr lang="ko-KR" altLang="en-US" sz="1800" dirty="0"/>
              <a:t>인증서 발행</a:t>
            </a:r>
          </a:p>
          <a:p>
            <a:pPr lvl="1"/>
            <a:r>
              <a:rPr lang="ko-KR" altLang="en-US" sz="1800" dirty="0"/>
              <a:t>인증서 공개</a:t>
            </a:r>
            <a:endParaRPr lang="en-US" altLang="ko-KR" sz="1800" dirty="0"/>
          </a:p>
          <a:p>
            <a:pPr lvl="1"/>
            <a:r>
              <a:rPr lang="ko-KR" altLang="en-US" sz="1800" dirty="0"/>
              <a:t>인증서의 효력 상실</a:t>
            </a:r>
          </a:p>
          <a:p>
            <a:pPr lvl="1"/>
            <a:r>
              <a:rPr lang="ko-KR" altLang="en-US" sz="1800" dirty="0" err="1"/>
              <a:t>비밀키의</a:t>
            </a:r>
            <a:r>
              <a:rPr lang="ko-KR" altLang="en-US" sz="1800" dirty="0"/>
              <a:t> 생성 및 </a:t>
            </a:r>
            <a:r>
              <a:rPr lang="ko-KR" altLang="en-US" sz="1800" dirty="0" smtClean="0"/>
              <a:t>관리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47</a:t>
            </a:fld>
            <a:endParaRPr lang="ko-KR" altLang="en-US"/>
          </a:p>
        </p:txBody>
      </p:sp>
      <p:grpSp>
        <p:nvGrpSpPr>
          <p:cNvPr id="7" name="Group 71"/>
          <p:cNvGrpSpPr>
            <a:grpSpLocks/>
          </p:cNvGrpSpPr>
          <p:nvPr/>
        </p:nvGrpSpPr>
        <p:grpSpPr bwMode="auto">
          <a:xfrm>
            <a:off x="1054677" y="3199426"/>
            <a:ext cx="7175500" cy="3233737"/>
            <a:chOff x="628" y="1851"/>
            <a:chExt cx="4748" cy="2140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628" y="2098"/>
              <a:ext cx="931" cy="659"/>
            </a:xfrm>
            <a:prstGeom prst="foldedCorner">
              <a:avLst>
                <a:gd name="adj" fmla="val 12500"/>
              </a:avLst>
            </a:prstGeom>
            <a:solidFill>
              <a:srgbClr val="FF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749" tIns="37874" rIns="75749" bIns="37874" anchor="ctr"/>
            <a:lstStyle>
              <a:lvl1pPr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79413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57238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136650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514475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19716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4288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28860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3432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latinLnBrk="0" hangingPunct="0"/>
              <a:r>
                <a:rPr kumimoji="0" lang="ko-KR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(1) </a:t>
              </a:r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Customer key </a:t>
              </a:r>
            </a:p>
            <a:p>
              <a:pPr eaLnBrk="0" latinLnBrk="0" hangingPunct="0"/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   generation &amp;</a:t>
              </a:r>
            </a:p>
            <a:p>
              <a:pPr eaLnBrk="0" latinLnBrk="0" hangingPunct="0"/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   key management</a:t>
              </a: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1404" y="1851"/>
              <a:ext cx="2288" cy="2140"/>
            </a:xfrm>
            <a:prstGeom prst="cloudCallout">
              <a:avLst>
                <a:gd name="adj1" fmla="val -30648"/>
                <a:gd name="adj2" fmla="val 25440"/>
              </a:avLst>
            </a:prstGeom>
            <a:solidFill>
              <a:srgbClr val="CCE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749" tIns="37874" rIns="75749" bIns="37874" anchor="ctr"/>
            <a:lstStyle>
              <a:lvl1pPr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79413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57238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136650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514475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19716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4288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28860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3432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latinLnBrk="0" hangingPunct="0"/>
              <a:endParaRPr kumimoji="0" lang="ko-KR" altLang="ko-KR" sz="15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10" name="Group 8"/>
            <p:cNvGrpSpPr>
              <a:grpSpLocks/>
            </p:cNvGrpSpPr>
            <p:nvPr/>
          </p:nvGrpSpPr>
          <p:grpSpPr bwMode="auto">
            <a:xfrm>
              <a:off x="1559" y="2304"/>
              <a:ext cx="426" cy="233"/>
              <a:chOff x="4369" y="1876"/>
              <a:chExt cx="973" cy="501"/>
            </a:xfrm>
          </p:grpSpPr>
          <p:sp>
            <p:nvSpPr>
              <p:cNvPr id="30" name="Freeform 9"/>
              <p:cNvSpPr>
                <a:spLocks/>
              </p:cNvSpPr>
              <p:nvPr/>
            </p:nvSpPr>
            <p:spPr bwMode="auto">
              <a:xfrm>
                <a:off x="4371" y="2018"/>
                <a:ext cx="167" cy="307"/>
              </a:xfrm>
              <a:custGeom>
                <a:avLst/>
                <a:gdLst>
                  <a:gd name="T0" fmla="*/ 332 w 332"/>
                  <a:gd name="T1" fmla="*/ 11 h 612"/>
                  <a:gd name="T2" fmla="*/ 282 w 332"/>
                  <a:gd name="T3" fmla="*/ 0 h 612"/>
                  <a:gd name="T4" fmla="*/ 169 w 332"/>
                  <a:gd name="T5" fmla="*/ 21 h 612"/>
                  <a:gd name="T6" fmla="*/ 101 w 332"/>
                  <a:gd name="T7" fmla="*/ 62 h 612"/>
                  <a:gd name="T8" fmla="*/ 64 w 332"/>
                  <a:gd name="T9" fmla="*/ 124 h 612"/>
                  <a:gd name="T10" fmla="*/ 27 w 332"/>
                  <a:gd name="T11" fmla="*/ 200 h 612"/>
                  <a:gd name="T12" fmla="*/ 50 w 332"/>
                  <a:gd name="T13" fmla="*/ 337 h 612"/>
                  <a:gd name="T14" fmla="*/ 25 w 332"/>
                  <a:gd name="T15" fmla="*/ 420 h 612"/>
                  <a:gd name="T16" fmla="*/ 0 w 332"/>
                  <a:gd name="T17" fmla="*/ 612 h 612"/>
                  <a:gd name="T18" fmla="*/ 83 w 332"/>
                  <a:gd name="T19" fmla="*/ 592 h 612"/>
                  <a:gd name="T20" fmla="*/ 332 w 332"/>
                  <a:gd name="T21" fmla="*/ 11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2" h="612">
                    <a:moveTo>
                      <a:pt x="332" y="11"/>
                    </a:moveTo>
                    <a:lnTo>
                      <a:pt x="282" y="0"/>
                    </a:lnTo>
                    <a:lnTo>
                      <a:pt x="169" y="21"/>
                    </a:lnTo>
                    <a:lnTo>
                      <a:pt x="101" y="62"/>
                    </a:lnTo>
                    <a:lnTo>
                      <a:pt x="64" y="124"/>
                    </a:lnTo>
                    <a:lnTo>
                      <a:pt x="27" y="200"/>
                    </a:lnTo>
                    <a:lnTo>
                      <a:pt x="50" y="337"/>
                    </a:lnTo>
                    <a:lnTo>
                      <a:pt x="25" y="420"/>
                    </a:lnTo>
                    <a:lnTo>
                      <a:pt x="0" y="612"/>
                    </a:lnTo>
                    <a:lnTo>
                      <a:pt x="83" y="592"/>
                    </a:lnTo>
                    <a:lnTo>
                      <a:pt x="332" y="11"/>
                    </a:lnTo>
                    <a:close/>
                  </a:path>
                </a:pathLst>
              </a:custGeom>
              <a:solidFill>
                <a:srgbClr val="BFB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>
                <a:off x="4410" y="1941"/>
                <a:ext cx="516" cy="387"/>
              </a:xfrm>
              <a:custGeom>
                <a:avLst/>
                <a:gdLst>
                  <a:gd name="T0" fmla="*/ 546 w 1031"/>
                  <a:gd name="T1" fmla="*/ 74 h 774"/>
                  <a:gd name="T2" fmla="*/ 388 w 1031"/>
                  <a:gd name="T3" fmla="*/ 101 h 774"/>
                  <a:gd name="T4" fmla="*/ 266 w 1031"/>
                  <a:gd name="T5" fmla="*/ 169 h 774"/>
                  <a:gd name="T6" fmla="*/ 201 w 1031"/>
                  <a:gd name="T7" fmla="*/ 218 h 774"/>
                  <a:gd name="T8" fmla="*/ 167 w 1031"/>
                  <a:gd name="T9" fmla="*/ 319 h 774"/>
                  <a:gd name="T10" fmla="*/ 114 w 1031"/>
                  <a:gd name="T11" fmla="*/ 381 h 774"/>
                  <a:gd name="T12" fmla="*/ 68 w 1031"/>
                  <a:gd name="T13" fmla="*/ 505 h 774"/>
                  <a:gd name="T14" fmla="*/ 23 w 1031"/>
                  <a:gd name="T15" fmla="*/ 598 h 774"/>
                  <a:gd name="T16" fmla="*/ 0 w 1031"/>
                  <a:gd name="T17" fmla="*/ 774 h 774"/>
                  <a:gd name="T18" fmla="*/ 353 w 1031"/>
                  <a:gd name="T19" fmla="*/ 695 h 774"/>
                  <a:gd name="T20" fmla="*/ 478 w 1031"/>
                  <a:gd name="T21" fmla="*/ 722 h 774"/>
                  <a:gd name="T22" fmla="*/ 543 w 1031"/>
                  <a:gd name="T23" fmla="*/ 716 h 774"/>
                  <a:gd name="T24" fmla="*/ 580 w 1031"/>
                  <a:gd name="T25" fmla="*/ 675 h 774"/>
                  <a:gd name="T26" fmla="*/ 617 w 1031"/>
                  <a:gd name="T27" fmla="*/ 604 h 774"/>
                  <a:gd name="T28" fmla="*/ 642 w 1031"/>
                  <a:gd name="T29" fmla="*/ 644 h 774"/>
                  <a:gd name="T30" fmla="*/ 668 w 1031"/>
                  <a:gd name="T31" fmla="*/ 697 h 774"/>
                  <a:gd name="T32" fmla="*/ 761 w 1031"/>
                  <a:gd name="T33" fmla="*/ 722 h 774"/>
                  <a:gd name="T34" fmla="*/ 867 w 1031"/>
                  <a:gd name="T35" fmla="*/ 728 h 774"/>
                  <a:gd name="T36" fmla="*/ 941 w 1031"/>
                  <a:gd name="T37" fmla="*/ 734 h 774"/>
                  <a:gd name="T38" fmla="*/ 969 w 1031"/>
                  <a:gd name="T39" fmla="*/ 708 h 774"/>
                  <a:gd name="T40" fmla="*/ 981 w 1031"/>
                  <a:gd name="T41" fmla="*/ 680 h 774"/>
                  <a:gd name="T42" fmla="*/ 1012 w 1031"/>
                  <a:gd name="T43" fmla="*/ 632 h 774"/>
                  <a:gd name="T44" fmla="*/ 1031 w 1031"/>
                  <a:gd name="T45" fmla="*/ 627 h 774"/>
                  <a:gd name="T46" fmla="*/ 964 w 1031"/>
                  <a:gd name="T47" fmla="*/ 592 h 774"/>
                  <a:gd name="T48" fmla="*/ 867 w 1031"/>
                  <a:gd name="T49" fmla="*/ 564 h 774"/>
                  <a:gd name="T50" fmla="*/ 815 w 1031"/>
                  <a:gd name="T51" fmla="*/ 524 h 774"/>
                  <a:gd name="T52" fmla="*/ 769 w 1031"/>
                  <a:gd name="T53" fmla="*/ 499 h 774"/>
                  <a:gd name="T54" fmla="*/ 775 w 1031"/>
                  <a:gd name="T55" fmla="*/ 473 h 774"/>
                  <a:gd name="T56" fmla="*/ 778 w 1031"/>
                  <a:gd name="T57" fmla="*/ 404 h 774"/>
                  <a:gd name="T58" fmla="*/ 792 w 1031"/>
                  <a:gd name="T59" fmla="*/ 370 h 774"/>
                  <a:gd name="T60" fmla="*/ 778 w 1031"/>
                  <a:gd name="T61" fmla="*/ 317 h 774"/>
                  <a:gd name="T62" fmla="*/ 764 w 1031"/>
                  <a:gd name="T63" fmla="*/ 240 h 774"/>
                  <a:gd name="T64" fmla="*/ 749 w 1031"/>
                  <a:gd name="T65" fmla="*/ 156 h 774"/>
                  <a:gd name="T66" fmla="*/ 637 w 1031"/>
                  <a:gd name="T67" fmla="*/ 51 h 774"/>
                  <a:gd name="T68" fmla="*/ 594 w 1031"/>
                  <a:gd name="T69" fmla="*/ 0 h 774"/>
                  <a:gd name="T70" fmla="*/ 549 w 1031"/>
                  <a:gd name="T71" fmla="*/ 37 h 774"/>
                  <a:gd name="T72" fmla="*/ 546 w 1031"/>
                  <a:gd name="T73" fmla="*/ 74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31" h="774">
                    <a:moveTo>
                      <a:pt x="546" y="74"/>
                    </a:moveTo>
                    <a:lnTo>
                      <a:pt x="388" y="101"/>
                    </a:lnTo>
                    <a:lnTo>
                      <a:pt x="266" y="169"/>
                    </a:lnTo>
                    <a:lnTo>
                      <a:pt x="201" y="218"/>
                    </a:lnTo>
                    <a:lnTo>
                      <a:pt x="167" y="319"/>
                    </a:lnTo>
                    <a:lnTo>
                      <a:pt x="114" y="381"/>
                    </a:lnTo>
                    <a:lnTo>
                      <a:pt x="68" y="505"/>
                    </a:lnTo>
                    <a:lnTo>
                      <a:pt x="23" y="598"/>
                    </a:lnTo>
                    <a:lnTo>
                      <a:pt x="0" y="774"/>
                    </a:lnTo>
                    <a:lnTo>
                      <a:pt x="353" y="695"/>
                    </a:lnTo>
                    <a:lnTo>
                      <a:pt x="478" y="722"/>
                    </a:lnTo>
                    <a:lnTo>
                      <a:pt x="543" y="716"/>
                    </a:lnTo>
                    <a:lnTo>
                      <a:pt x="580" y="675"/>
                    </a:lnTo>
                    <a:lnTo>
                      <a:pt x="617" y="604"/>
                    </a:lnTo>
                    <a:lnTo>
                      <a:pt x="642" y="644"/>
                    </a:lnTo>
                    <a:lnTo>
                      <a:pt x="668" y="697"/>
                    </a:lnTo>
                    <a:lnTo>
                      <a:pt x="761" y="722"/>
                    </a:lnTo>
                    <a:lnTo>
                      <a:pt x="867" y="728"/>
                    </a:lnTo>
                    <a:lnTo>
                      <a:pt x="941" y="734"/>
                    </a:lnTo>
                    <a:lnTo>
                      <a:pt x="969" y="708"/>
                    </a:lnTo>
                    <a:lnTo>
                      <a:pt x="981" y="680"/>
                    </a:lnTo>
                    <a:lnTo>
                      <a:pt x="1012" y="632"/>
                    </a:lnTo>
                    <a:lnTo>
                      <a:pt x="1031" y="627"/>
                    </a:lnTo>
                    <a:lnTo>
                      <a:pt x="964" y="592"/>
                    </a:lnTo>
                    <a:lnTo>
                      <a:pt x="867" y="564"/>
                    </a:lnTo>
                    <a:lnTo>
                      <a:pt x="815" y="524"/>
                    </a:lnTo>
                    <a:lnTo>
                      <a:pt x="769" y="499"/>
                    </a:lnTo>
                    <a:lnTo>
                      <a:pt x="775" y="473"/>
                    </a:lnTo>
                    <a:lnTo>
                      <a:pt x="778" y="404"/>
                    </a:lnTo>
                    <a:lnTo>
                      <a:pt x="792" y="370"/>
                    </a:lnTo>
                    <a:lnTo>
                      <a:pt x="778" y="317"/>
                    </a:lnTo>
                    <a:lnTo>
                      <a:pt x="764" y="240"/>
                    </a:lnTo>
                    <a:lnTo>
                      <a:pt x="749" y="156"/>
                    </a:lnTo>
                    <a:lnTo>
                      <a:pt x="637" y="51"/>
                    </a:lnTo>
                    <a:lnTo>
                      <a:pt x="594" y="0"/>
                    </a:lnTo>
                    <a:lnTo>
                      <a:pt x="549" y="37"/>
                    </a:lnTo>
                    <a:lnTo>
                      <a:pt x="546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2" name="Freeform 11"/>
              <p:cNvSpPr>
                <a:spLocks/>
              </p:cNvSpPr>
              <p:nvPr/>
            </p:nvSpPr>
            <p:spPr bwMode="auto">
              <a:xfrm>
                <a:off x="4407" y="1976"/>
                <a:ext cx="267" cy="344"/>
              </a:xfrm>
              <a:custGeom>
                <a:avLst/>
                <a:gdLst>
                  <a:gd name="T0" fmla="*/ 499 w 534"/>
                  <a:gd name="T1" fmla="*/ 1 h 689"/>
                  <a:gd name="T2" fmla="*/ 480 w 534"/>
                  <a:gd name="T3" fmla="*/ 7 h 689"/>
                  <a:gd name="T4" fmla="*/ 458 w 534"/>
                  <a:gd name="T5" fmla="*/ 13 h 689"/>
                  <a:gd name="T6" fmla="*/ 443 w 534"/>
                  <a:gd name="T7" fmla="*/ 14 h 689"/>
                  <a:gd name="T8" fmla="*/ 411 w 534"/>
                  <a:gd name="T9" fmla="*/ 24 h 689"/>
                  <a:gd name="T10" fmla="*/ 395 w 534"/>
                  <a:gd name="T11" fmla="*/ 31 h 689"/>
                  <a:gd name="T12" fmla="*/ 378 w 534"/>
                  <a:gd name="T13" fmla="*/ 41 h 689"/>
                  <a:gd name="T14" fmla="*/ 357 w 534"/>
                  <a:gd name="T15" fmla="*/ 51 h 689"/>
                  <a:gd name="T16" fmla="*/ 339 w 534"/>
                  <a:gd name="T17" fmla="*/ 59 h 689"/>
                  <a:gd name="T18" fmla="*/ 319 w 534"/>
                  <a:gd name="T19" fmla="*/ 68 h 689"/>
                  <a:gd name="T20" fmla="*/ 305 w 534"/>
                  <a:gd name="T21" fmla="*/ 75 h 689"/>
                  <a:gd name="T22" fmla="*/ 296 w 534"/>
                  <a:gd name="T23" fmla="*/ 80 h 689"/>
                  <a:gd name="T24" fmla="*/ 261 w 534"/>
                  <a:gd name="T25" fmla="*/ 91 h 689"/>
                  <a:gd name="T26" fmla="*/ 240 w 534"/>
                  <a:gd name="T27" fmla="*/ 105 h 689"/>
                  <a:gd name="T28" fmla="*/ 226 w 534"/>
                  <a:gd name="T29" fmla="*/ 117 h 689"/>
                  <a:gd name="T30" fmla="*/ 213 w 534"/>
                  <a:gd name="T31" fmla="*/ 130 h 689"/>
                  <a:gd name="T32" fmla="*/ 198 w 534"/>
                  <a:gd name="T33" fmla="*/ 149 h 689"/>
                  <a:gd name="T34" fmla="*/ 180 w 534"/>
                  <a:gd name="T35" fmla="*/ 187 h 689"/>
                  <a:gd name="T36" fmla="*/ 166 w 534"/>
                  <a:gd name="T37" fmla="*/ 217 h 689"/>
                  <a:gd name="T38" fmla="*/ 145 w 534"/>
                  <a:gd name="T39" fmla="*/ 243 h 689"/>
                  <a:gd name="T40" fmla="*/ 124 w 534"/>
                  <a:gd name="T41" fmla="*/ 289 h 689"/>
                  <a:gd name="T42" fmla="*/ 118 w 534"/>
                  <a:gd name="T43" fmla="*/ 321 h 689"/>
                  <a:gd name="T44" fmla="*/ 106 w 534"/>
                  <a:gd name="T45" fmla="*/ 339 h 689"/>
                  <a:gd name="T46" fmla="*/ 90 w 534"/>
                  <a:gd name="T47" fmla="*/ 361 h 689"/>
                  <a:gd name="T48" fmla="*/ 76 w 534"/>
                  <a:gd name="T49" fmla="*/ 395 h 689"/>
                  <a:gd name="T50" fmla="*/ 65 w 534"/>
                  <a:gd name="T51" fmla="*/ 435 h 689"/>
                  <a:gd name="T52" fmla="*/ 55 w 534"/>
                  <a:gd name="T53" fmla="*/ 467 h 689"/>
                  <a:gd name="T54" fmla="*/ 22 w 534"/>
                  <a:gd name="T55" fmla="*/ 541 h 689"/>
                  <a:gd name="T56" fmla="*/ 9 w 534"/>
                  <a:gd name="T57" fmla="*/ 589 h 689"/>
                  <a:gd name="T58" fmla="*/ 5 w 534"/>
                  <a:gd name="T59" fmla="*/ 610 h 689"/>
                  <a:gd name="T60" fmla="*/ 28 w 534"/>
                  <a:gd name="T61" fmla="*/ 574 h 689"/>
                  <a:gd name="T62" fmla="*/ 37 w 534"/>
                  <a:gd name="T63" fmla="*/ 562 h 689"/>
                  <a:gd name="T64" fmla="*/ 39 w 534"/>
                  <a:gd name="T65" fmla="*/ 537 h 689"/>
                  <a:gd name="T66" fmla="*/ 53 w 534"/>
                  <a:gd name="T67" fmla="*/ 503 h 689"/>
                  <a:gd name="T68" fmla="*/ 67 w 534"/>
                  <a:gd name="T69" fmla="*/ 471 h 689"/>
                  <a:gd name="T70" fmla="*/ 83 w 534"/>
                  <a:gd name="T71" fmla="*/ 439 h 689"/>
                  <a:gd name="T72" fmla="*/ 93 w 534"/>
                  <a:gd name="T73" fmla="*/ 399 h 689"/>
                  <a:gd name="T74" fmla="*/ 100 w 534"/>
                  <a:gd name="T75" fmla="*/ 379 h 689"/>
                  <a:gd name="T76" fmla="*/ 121 w 534"/>
                  <a:gd name="T77" fmla="*/ 346 h 689"/>
                  <a:gd name="T78" fmla="*/ 142 w 534"/>
                  <a:gd name="T79" fmla="*/ 307 h 689"/>
                  <a:gd name="T80" fmla="*/ 160 w 534"/>
                  <a:gd name="T81" fmla="*/ 271 h 689"/>
                  <a:gd name="T82" fmla="*/ 176 w 534"/>
                  <a:gd name="T83" fmla="*/ 240 h 689"/>
                  <a:gd name="T84" fmla="*/ 191 w 534"/>
                  <a:gd name="T85" fmla="*/ 210 h 689"/>
                  <a:gd name="T86" fmla="*/ 206 w 534"/>
                  <a:gd name="T87" fmla="*/ 180 h 689"/>
                  <a:gd name="T88" fmla="*/ 225 w 534"/>
                  <a:gd name="T89" fmla="*/ 149 h 689"/>
                  <a:gd name="T90" fmla="*/ 246 w 534"/>
                  <a:gd name="T91" fmla="*/ 129 h 689"/>
                  <a:gd name="T92" fmla="*/ 264 w 534"/>
                  <a:gd name="T93" fmla="*/ 121 h 689"/>
                  <a:gd name="T94" fmla="*/ 275 w 534"/>
                  <a:gd name="T95" fmla="*/ 113 h 689"/>
                  <a:gd name="T96" fmla="*/ 287 w 534"/>
                  <a:gd name="T97" fmla="*/ 106 h 689"/>
                  <a:gd name="T98" fmla="*/ 303 w 534"/>
                  <a:gd name="T99" fmla="*/ 102 h 689"/>
                  <a:gd name="T100" fmla="*/ 321 w 534"/>
                  <a:gd name="T101" fmla="*/ 91 h 689"/>
                  <a:gd name="T102" fmla="*/ 342 w 534"/>
                  <a:gd name="T103" fmla="*/ 75 h 689"/>
                  <a:gd name="T104" fmla="*/ 360 w 534"/>
                  <a:gd name="T105" fmla="*/ 62 h 689"/>
                  <a:gd name="T106" fmla="*/ 373 w 534"/>
                  <a:gd name="T107" fmla="*/ 54 h 689"/>
                  <a:gd name="T108" fmla="*/ 393 w 534"/>
                  <a:gd name="T109" fmla="*/ 46 h 689"/>
                  <a:gd name="T110" fmla="*/ 408 w 534"/>
                  <a:gd name="T111" fmla="*/ 39 h 689"/>
                  <a:gd name="T112" fmla="*/ 412 w 534"/>
                  <a:gd name="T113" fmla="*/ 36 h 689"/>
                  <a:gd name="T114" fmla="*/ 446 w 534"/>
                  <a:gd name="T115" fmla="*/ 26 h 689"/>
                  <a:gd name="T116" fmla="*/ 465 w 534"/>
                  <a:gd name="T117" fmla="*/ 23 h 689"/>
                  <a:gd name="T118" fmla="*/ 487 w 534"/>
                  <a:gd name="T119" fmla="*/ 19 h 689"/>
                  <a:gd name="T120" fmla="*/ 514 w 534"/>
                  <a:gd name="T121" fmla="*/ 11 h 689"/>
                  <a:gd name="T122" fmla="*/ 534 w 534"/>
                  <a:gd name="T123" fmla="*/ 0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34" h="689">
                    <a:moveTo>
                      <a:pt x="534" y="0"/>
                    </a:moveTo>
                    <a:lnTo>
                      <a:pt x="500" y="0"/>
                    </a:lnTo>
                    <a:lnTo>
                      <a:pt x="499" y="1"/>
                    </a:lnTo>
                    <a:lnTo>
                      <a:pt x="494" y="3"/>
                    </a:lnTo>
                    <a:lnTo>
                      <a:pt x="487" y="5"/>
                    </a:lnTo>
                    <a:lnTo>
                      <a:pt x="480" y="7"/>
                    </a:lnTo>
                    <a:lnTo>
                      <a:pt x="472" y="10"/>
                    </a:lnTo>
                    <a:lnTo>
                      <a:pt x="465" y="12"/>
                    </a:lnTo>
                    <a:lnTo>
                      <a:pt x="458" y="13"/>
                    </a:lnTo>
                    <a:lnTo>
                      <a:pt x="454" y="14"/>
                    </a:lnTo>
                    <a:lnTo>
                      <a:pt x="448" y="14"/>
                    </a:lnTo>
                    <a:lnTo>
                      <a:pt x="443" y="14"/>
                    </a:lnTo>
                    <a:lnTo>
                      <a:pt x="435" y="15"/>
                    </a:lnTo>
                    <a:lnTo>
                      <a:pt x="423" y="20"/>
                    </a:lnTo>
                    <a:lnTo>
                      <a:pt x="411" y="24"/>
                    </a:lnTo>
                    <a:lnTo>
                      <a:pt x="405" y="27"/>
                    </a:lnTo>
                    <a:lnTo>
                      <a:pt x="402" y="28"/>
                    </a:lnTo>
                    <a:lnTo>
                      <a:pt x="395" y="31"/>
                    </a:lnTo>
                    <a:lnTo>
                      <a:pt x="390" y="34"/>
                    </a:lnTo>
                    <a:lnTo>
                      <a:pt x="385" y="37"/>
                    </a:lnTo>
                    <a:lnTo>
                      <a:pt x="378" y="41"/>
                    </a:lnTo>
                    <a:lnTo>
                      <a:pt x="371" y="44"/>
                    </a:lnTo>
                    <a:lnTo>
                      <a:pt x="364" y="48"/>
                    </a:lnTo>
                    <a:lnTo>
                      <a:pt x="357" y="51"/>
                    </a:lnTo>
                    <a:lnTo>
                      <a:pt x="350" y="54"/>
                    </a:lnTo>
                    <a:lnTo>
                      <a:pt x="344" y="57"/>
                    </a:lnTo>
                    <a:lnTo>
                      <a:pt x="339" y="59"/>
                    </a:lnTo>
                    <a:lnTo>
                      <a:pt x="332" y="62"/>
                    </a:lnTo>
                    <a:lnTo>
                      <a:pt x="325" y="66"/>
                    </a:lnTo>
                    <a:lnTo>
                      <a:pt x="319" y="68"/>
                    </a:lnTo>
                    <a:lnTo>
                      <a:pt x="313" y="72"/>
                    </a:lnTo>
                    <a:lnTo>
                      <a:pt x="309" y="74"/>
                    </a:lnTo>
                    <a:lnTo>
                      <a:pt x="305" y="75"/>
                    </a:lnTo>
                    <a:lnTo>
                      <a:pt x="304" y="76"/>
                    </a:lnTo>
                    <a:lnTo>
                      <a:pt x="302" y="77"/>
                    </a:lnTo>
                    <a:lnTo>
                      <a:pt x="296" y="80"/>
                    </a:lnTo>
                    <a:lnTo>
                      <a:pt x="286" y="83"/>
                    </a:lnTo>
                    <a:lnTo>
                      <a:pt x="273" y="88"/>
                    </a:lnTo>
                    <a:lnTo>
                      <a:pt x="261" y="91"/>
                    </a:lnTo>
                    <a:lnTo>
                      <a:pt x="253" y="96"/>
                    </a:lnTo>
                    <a:lnTo>
                      <a:pt x="246" y="99"/>
                    </a:lnTo>
                    <a:lnTo>
                      <a:pt x="240" y="105"/>
                    </a:lnTo>
                    <a:lnTo>
                      <a:pt x="235" y="109"/>
                    </a:lnTo>
                    <a:lnTo>
                      <a:pt x="230" y="112"/>
                    </a:lnTo>
                    <a:lnTo>
                      <a:pt x="226" y="117"/>
                    </a:lnTo>
                    <a:lnTo>
                      <a:pt x="221" y="121"/>
                    </a:lnTo>
                    <a:lnTo>
                      <a:pt x="217" y="126"/>
                    </a:lnTo>
                    <a:lnTo>
                      <a:pt x="213" y="130"/>
                    </a:lnTo>
                    <a:lnTo>
                      <a:pt x="208" y="134"/>
                    </a:lnTo>
                    <a:lnTo>
                      <a:pt x="205" y="139"/>
                    </a:lnTo>
                    <a:lnTo>
                      <a:pt x="198" y="149"/>
                    </a:lnTo>
                    <a:lnTo>
                      <a:pt x="191" y="160"/>
                    </a:lnTo>
                    <a:lnTo>
                      <a:pt x="185" y="174"/>
                    </a:lnTo>
                    <a:lnTo>
                      <a:pt x="180" y="187"/>
                    </a:lnTo>
                    <a:lnTo>
                      <a:pt x="175" y="198"/>
                    </a:lnTo>
                    <a:lnTo>
                      <a:pt x="170" y="209"/>
                    </a:lnTo>
                    <a:lnTo>
                      <a:pt x="166" y="217"/>
                    </a:lnTo>
                    <a:lnTo>
                      <a:pt x="160" y="224"/>
                    </a:lnTo>
                    <a:lnTo>
                      <a:pt x="153" y="232"/>
                    </a:lnTo>
                    <a:lnTo>
                      <a:pt x="145" y="243"/>
                    </a:lnTo>
                    <a:lnTo>
                      <a:pt x="136" y="258"/>
                    </a:lnTo>
                    <a:lnTo>
                      <a:pt x="129" y="274"/>
                    </a:lnTo>
                    <a:lnTo>
                      <a:pt x="124" y="289"/>
                    </a:lnTo>
                    <a:lnTo>
                      <a:pt x="122" y="301"/>
                    </a:lnTo>
                    <a:lnTo>
                      <a:pt x="121" y="310"/>
                    </a:lnTo>
                    <a:lnTo>
                      <a:pt x="118" y="321"/>
                    </a:lnTo>
                    <a:lnTo>
                      <a:pt x="115" y="326"/>
                    </a:lnTo>
                    <a:lnTo>
                      <a:pt x="111" y="332"/>
                    </a:lnTo>
                    <a:lnTo>
                      <a:pt x="106" y="339"/>
                    </a:lnTo>
                    <a:lnTo>
                      <a:pt x="100" y="346"/>
                    </a:lnTo>
                    <a:lnTo>
                      <a:pt x="94" y="353"/>
                    </a:lnTo>
                    <a:lnTo>
                      <a:pt x="90" y="361"/>
                    </a:lnTo>
                    <a:lnTo>
                      <a:pt x="84" y="369"/>
                    </a:lnTo>
                    <a:lnTo>
                      <a:pt x="81" y="378"/>
                    </a:lnTo>
                    <a:lnTo>
                      <a:pt x="76" y="395"/>
                    </a:lnTo>
                    <a:lnTo>
                      <a:pt x="73" y="408"/>
                    </a:lnTo>
                    <a:lnTo>
                      <a:pt x="69" y="421"/>
                    </a:lnTo>
                    <a:lnTo>
                      <a:pt x="65" y="435"/>
                    </a:lnTo>
                    <a:lnTo>
                      <a:pt x="61" y="446"/>
                    </a:lnTo>
                    <a:lnTo>
                      <a:pt x="60" y="454"/>
                    </a:lnTo>
                    <a:lnTo>
                      <a:pt x="55" y="467"/>
                    </a:lnTo>
                    <a:lnTo>
                      <a:pt x="44" y="489"/>
                    </a:lnTo>
                    <a:lnTo>
                      <a:pt x="30" y="516"/>
                    </a:lnTo>
                    <a:lnTo>
                      <a:pt x="22" y="541"/>
                    </a:lnTo>
                    <a:lnTo>
                      <a:pt x="17" y="561"/>
                    </a:lnTo>
                    <a:lnTo>
                      <a:pt x="13" y="576"/>
                    </a:lnTo>
                    <a:lnTo>
                      <a:pt x="9" y="589"/>
                    </a:lnTo>
                    <a:lnTo>
                      <a:pt x="7" y="599"/>
                    </a:lnTo>
                    <a:lnTo>
                      <a:pt x="5" y="607"/>
                    </a:lnTo>
                    <a:lnTo>
                      <a:pt x="5" y="610"/>
                    </a:lnTo>
                    <a:lnTo>
                      <a:pt x="0" y="689"/>
                    </a:lnTo>
                    <a:lnTo>
                      <a:pt x="16" y="680"/>
                    </a:lnTo>
                    <a:lnTo>
                      <a:pt x="28" y="574"/>
                    </a:lnTo>
                    <a:lnTo>
                      <a:pt x="29" y="573"/>
                    </a:lnTo>
                    <a:lnTo>
                      <a:pt x="33" y="569"/>
                    </a:lnTo>
                    <a:lnTo>
                      <a:pt x="37" y="562"/>
                    </a:lnTo>
                    <a:lnTo>
                      <a:pt x="38" y="553"/>
                    </a:lnTo>
                    <a:lnTo>
                      <a:pt x="38" y="544"/>
                    </a:lnTo>
                    <a:lnTo>
                      <a:pt x="39" y="537"/>
                    </a:lnTo>
                    <a:lnTo>
                      <a:pt x="42" y="529"/>
                    </a:lnTo>
                    <a:lnTo>
                      <a:pt x="47" y="516"/>
                    </a:lnTo>
                    <a:lnTo>
                      <a:pt x="53" y="503"/>
                    </a:lnTo>
                    <a:lnTo>
                      <a:pt x="58" y="491"/>
                    </a:lnTo>
                    <a:lnTo>
                      <a:pt x="62" y="481"/>
                    </a:lnTo>
                    <a:lnTo>
                      <a:pt x="67" y="471"/>
                    </a:lnTo>
                    <a:lnTo>
                      <a:pt x="71" y="462"/>
                    </a:lnTo>
                    <a:lnTo>
                      <a:pt x="78" y="451"/>
                    </a:lnTo>
                    <a:lnTo>
                      <a:pt x="83" y="439"/>
                    </a:lnTo>
                    <a:lnTo>
                      <a:pt x="86" y="426"/>
                    </a:lnTo>
                    <a:lnTo>
                      <a:pt x="90" y="413"/>
                    </a:lnTo>
                    <a:lnTo>
                      <a:pt x="93" y="399"/>
                    </a:lnTo>
                    <a:lnTo>
                      <a:pt x="97" y="388"/>
                    </a:lnTo>
                    <a:lnTo>
                      <a:pt x="98" y="384"/>
                    </a:lnTo>
                    <a:lnTo>
                      <a:pt x="100" y="379"/>
                    </a:lnTo>
                    <a:lnTo>
                      <a:pt x="107" y="369"/>
                    </a:lnTo>
                    <a:lnTo>
                      <a:pt x="115" y="356"/>
                    </a:lnTo>
                    <a:lnTo>
                      <a:pt x="121" y="346"/>
                    </a:lnTo>
                    <a:lnTo>
                      <a:pt x="127" y="335"/>
                    </a:lnTo>
                    <a:lnTo>
                      <a:pt x="135" y="322"/>
                    </a:lnTo>
                    <a:lnTo>
                      <a:pt x="142" y="307"/>
                    </a:lnTo>
                    <a:lnTo>
                      <a:pt x="146" y="294"/>
                    </a:lnTo>
                    <a:lnTo>
                      <a:pt x="151" y="284"/>
                    </a:lnTo>
                    <a:lnTo>
                      <a:pt x="160" y="271"/>
                    </a:lnTo>
                    <a:lnTo>
                      <a:pt x="169" y="259"/>
                    </a:lnTo>
                    <a:lnTo>
                      <a:pt x="174" y="249"/>
                    </a:lnTo>
                    <a:lnTo>
                      <a:pt x="176" y="240"/>
                    </a:lnTo>
                    <a:lnTo>
                      <a:pt x="180" y="232"/>
                    </a:lnTo>
                    <a:lnTo>
                      <a:pt x="184" y="223"/>
                    </a:lnTo>
                    <a:lnTo>
                      <a:pt x="191" y="210"/>
                    </a:lnTo>
                    <a:lnTo>
                      <a:pt x="198" y="197"/>
                    </a:lnTo>
                    <a:lnTo>
                      <a:pt x="202" y="189"/>
                    </a:lnTo>
                    <a:lnTo>
                      <a:pt x="206" y="180"/>
                    </a:lnTo>
                    <a:lnTo>
                      <a:pt x="214" y="170"/>
                    </a:lnTo>
                    <a:lnTo>
                      <a:pt x="221" y="158"/>
                    </a:lnTo>
                    <a:lnTo>
                      <a:pt x="225" y="149"/>
                    </a:lnTo>
                    <a:lnTo>
                      <a:pt x="229" y="141"/>
                    </a:lnTo>
                    <a:lnTo>
                      <a:pt x="240" y="133"/>
                    </a:lnTo>
                    <a:lnTo>
                      <a:pt x="246" y="129"/>
                    </a:lnTo>
                    <a:lnTo>
                      <a:pt x="253" y="126"/>
                    </a:lnTo>
                    <a:lnTo>
                      <a:pt x="258" y="124"/>
                    </a:lnTo>
                    <a:lnTo>
                      <a:pt x="264" y="121"/>
                    </a:lnTo>
                    <a:lnTo>
                      <a:pt x="268" y="119"/>
                    </a:lnTo>
                    <a:lnTo>
                      <a:pt x="272" y="117"/>
                    </a:lnTo>
                    <a:lnTo>
                      <a:pt x="275" y="113"/>
                    </a:lnTo>
                    <a:lnTo>
                      <a:pt x="279" y="111"/>
                    </a:lnTo>
                    <a:lnTo>
                      <a:pt x="282" y="107"/>
                    </a:lnTo>
                    <a:lnTo>
                      <a:pt x="287" y="106"/>
                    </a:lnTo>
                    <a:lnTo>
                      <a:pt x="291" y="104"/>
                    </a:lnTo>
                    <a:lnTo>
                      <a:pt x="297" y="103"/>
                    </a:lnTo>
                    <a:lnTo>
                      <a:pt x="303" y="102"/>
                    </a:lnTo>
                    <a:lnTo>
                      <a:pt x="309" y="99"/>
                    </a:lnTo>
                    <a:lnTo>
                      <a:pt x="314" y="96"/>
                    </a:lnTo>
                    <a:lnTo>
                      <a:pt x="321" y="91"/>
                    </a:lnTo>
                    <a:lnTo>
                      <a:pt x="328" y="86"/>
                    </a:lnTo>
                    <a:lnTo>
                      <a:pt x="335" y="81"/>
                    </a:lnTo>
                    <a:lnTo>
                      <a:pt x="342" y="75"/>
                    </a:lnTo>
                    <a:lnTo>
                      <a:pt x="349" y="71"/>
                    </a:lnTo>
                    <a:lnTo>
                      <a:pt x="355" y="66"/>
                    </a:lnTo>
                    <a:lnTo>
                      <a:pt x="360" y="62"/>
                    </a:lnTo>
                    <a:lnTo>
                      <a:pt x="366" y="59"/>
                    </a:lnTo>
                    <a:lnTo>
                      <a:pt x="370" y="57"/>
                    </a:lnTo>
                    <a:lnTo>
                      <a:pt x="373" y="54"/>
                    </a:lnTo>
                    <a:lnTo>
                      <a:pt x="379" y="52"/>
                    </a:lnTo>
                    <a:lnTo>
                      <a:pt x="386" y="49"/>
                    </a:lnTo>
                    <a:lnTo>
                      <a:pt x="393" y="46"/>
                    </a:lnTo>
                    <a:lnTo>
                      <a:pt x="398" y="43"/>
                    </a:lnTo>
                    <a:lnTo>
                      <a:pt x="404" y="42"/>
                    </a:lnTo>
                    <a:lnTo>
                      <a:pt x="408" y="39"/>
                    </a:lnTo>
                    <a:lnTo>
                      <a:pt x="409" y="39"/>
                    </a:lnTo>
                    <a:lnTo>
                      <a:pt x="409" y="38"/>
                    </a:lnTo>
                    <a:lnTo>
                      <a:pt x="412" y="36"/>
                    </a:lnTo>
                    <a:lnTo>
                      <a:pt x="418" y="34"/>
                    </a:lnTo>
                    <a:lnTo>
                      <a:pt x="432" y="29"/>
                    </a:lnTo>
                    <a:lnTo>
                      <a:pt x="446" y="26"/>
                    </a:lnTo>
                    <a:lnTo>
                      <a:pt x="454" y="24"/>
                    </a:lnTo>
                    <a:lnTo>
                      <a:pt x="459" y="23"/>
                    </a:lnTo>
                    <a:lnTo>
                      <a:pt x="465" y="23"/>
                    </a:lnTo>
                    <a:lnTo>
                      <a:pt x="470" y="22"/>
                    </a:lnTo>
                    <a:lnTo>
                      <a:pt x="478" y="21"/>
                    </a:lnTo>
                    <a:lnTo>
                      <a:pt x="487" y="19"/>
                    </a:lnTo>
                    <a:lnTo>
                      <a:pt x="497" y="15"/>
                    </a:lnTo>
                    <a:lnTo>
                      <a:pt x="507" y="13"/>
                    </a:lnTo>
                    <a:lnTo>
                      <a:pt x="514" y="11"/>
                    </a:lnTo>
                    <a:lnTo>
                      <a:pt x="519" y="10"/>
                    </a:lnTo>
                    <a:lnTo>
                      <a:pt x="522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3" name="Freeform 12"/>
              <p:cNvSpPr>
                <a:spLocks/>
              </p:cNvSpPr>
              <p:nvPr/>
            </p:nvSpPr>
            <p:spPr bwMode="auto">
              <a:xfrm>
                <a:off x="4369" y="2011"/>
                <a:ext cx="180" cy="315"/>
              </a:xfrm>
              <a:custGeom>
                <a:avLst/>
                <a:gdLst>
                  <a:gd name="T0" fmla="*/ 256 w 360"/>
                  <a:gd name="T1" fmla="*/ 6 h 631"/>
                  <a:gd name="T2" fmla="*/ 225 w 360"/>
                  <a:gd name="T3" fmla="*/ 15 h 631"/>
                  <a:gd name="T4" fmla="*/ 199 w 360"/>
                  <a:gd name="T5" fmla="*/ 20 h 631"/>
                  <a:gd name="T6" fmla="*/ 177 w 360"/>
                  <a:gd name="T7" fmla="*/ 24 h 631"/>
                  <a:gd name="T8" fmla="*/ 160 w 360"/>
                  <a:gd name="T9" fmla="*/ 30 h 631"/>
                  <a:gd name="T10" fmla="*/ 145 w 360"/>
                  <a:gd name="T11" fmla="*/ 35 h 631"/>
                  <a:gd name="T12" fmla="*/ 135 w 360"/>
                  <a:gd name="T13" fmla="*/ 42 h 631"/>
                  <a:gd name="T14" fmla="*/ 123 w 360"/>
                  <a:gd name="T15" fmla="*/ 48 h 631"/>
                  <a:gd name="T16" fmla="*/ 97 w 360"/>
                  <a:gd name="T17" fmla="*/ 78 h 631"/>
                  <a:gd name="T18" fmla="*/ 83 w 360"/>
                  <a:gd name="T19" fmla="*/ 102 h 631"/>
                  <a:gd name="T20" fmla="*/ 69 w 360"/>
                  <a:gd name="T21" fmla="*/ 122 h 631"/>
                  <a:gd name="T22" fmla="*/ 48 w 360"/>
                  <a:gd name="T23" fmla="*/ 147 h 631"/>
                  <a:gd name="T24" fmla="*/ 37 w 360"/>
                  <a:gd name="T25" fmla="*/ 179 h 631"/>
                  <a:gd name="T26" fmla="*/ 31 w 360"/>
                  <a:gd name="T27" fmla="*/ 207 h 631"/>
                  <a:gd name="T28" fmla="*/ 30 w 360"/>
                  <a:gd name="T29" fmla="*/ 223 h 631"/>
                  <a:gd name="T30" fmla="*/ 25 w 360"/>
                  <a:gd name="T31" fmla="*/ 250 h 631"/>
                  <a:gd name="T32" fmla="*/ 31 w 360"/>
                  <a:gd name="T33" fmla="*/ 267 h 631"/>
                  <a:gd name="T34" fmla="*/ 31 w 360"/>
                  <a:gd name="T35" fmla="*/ 292 h 631"/>
                  <a:gd name="T36" fmla="*/ 24 w 360"/>
                  <a:gd name="T37" fmla="*/ 352 h 631"/>
                  <a:gd name="T38" fmla="*/ 27 w 360"/>
                  <a:gd name="T39" fmla="*/ 384 h 631"/>
                  <a:gd name="T40" fmla="*/ 25 w 360"/>
                  <a:gd name="T41" fmla="*/ 411 h 631"/>
                  <a:gd name="T42" fmla="*/ 20 w 360"/>
                  <a:gd name="T43" fmla="*/ 437 h 631"/>
                  <a:gd name="T44" fmla="*/ 13 w 360"/>
                  <a:gd name="T45" fmla="*/ 476 h 631"/>
                  <a:gd name="T46" fmla="*/ 4 w 360"/>
                  <a:gd name="T47" fmla="*/ 502 h 631"/>
                  <a:gd name="T48" fmla="*/ 1 w 360"/>
                  <a:gd name="T49" fmla="*/ 573 h 631"/>
                  <a:gd name="T50" fmla="*/ 29 w 360"/>
                  <a:gd name="T51" fmla="*/ 628 h 631"/>
                  <a:gd name="T52" fmla="*/ 22 w 360"/>
                  <a:gd name="T53" fmla="*/ 544 h 631"/>
                  <a:gd name="T54" fmla="*/ 27 w 360"/>
                  <a:gd name="T55" fmla="*/ 491 h 631"/>
                  <a:gd name="T56" fmla="*/ 33 w 360"/>
                  <a:gd name="T57" fmla="*/ 467 h 631"/>
                  <a:gd name="T58" fmla="*/ 42 w 360"/>
                  <a:gd name="T59" fmla="*/ 437 h 631"/>
                  <a:gd name="T60" fmla="*/ 42 w 360"/>
                  <a:gd name="T61" fmla="*/ 421 h 631"/>
                  <a:gd name="T62" fmla="*/ 52 w 360"/>
                  <a:gd name="T63" fmla="*/ 385 h 631"/>
                  <a:gd name="T64" fmla="*/ 55 w 360"/>
                  <a:gd name="T65" fmla="*/ 341 h 631"/>
                  <a:gd name="T66" fmla="*/ 55 w 360"/>
                  <a:gd name="T67" fmla="*/ 313 h 631"/>
                  <a:gd name="T68" fmla="*/ 51 w 360"/>
                  <a:gd name="T69" fmla="*/ 277 h 631"/>
                  <a:gd name="T70" fmla="*/ 55 w 360"/>
                  <a:gd name="T71" fmla="*/ 236 h 631"/>
                  <a:gd name="T72" fmla="*/ 61 w 360"/>
                  <a:gd name="T73" fmla="*/ 195 h 631"/>
                  <a:gd name="T74" fmla="*/ 67 w 360"/>
                  <a:gd name="T75" fmla="*/ 170 h 631"/>
                  <a:gd name="T76" fmla="*/ 73 w 360"/>
                  <a:gd name="T77" fmla="*/ 145 h 631"/>
                  <a:gd name="T78" fmla="*/ 92 w 360"/>
                  <a:gd name="T79" fmla="*/ 122 h 631"/>
                  <a:gd name="T80" fmla="*/ 111 w 360"/>
                  <a:gd name="T81" fmla="*/ 103 h 631"/>
                  <a:gd name="T82" fmla="*/ 123 w 360"/>
                  <a:gd name="T83" fmla="*/ 88 h 631"/>
                  <a:gd name="T84" fmla="*/ 124 w 360"/>
                  <a:gd name="T85" fmla="*/ 71 h 631"/>
                  <a:gd name="T86" fmla="*/ 147 w 360"/>
                  <a:gd name="T87" fmla="*/ 65 h 631"/>
                  <a:gd name="T88" fmla="*/ 158 w 360"/>
                  <a:gd name="T89" fmla="*/ 62 h 631"/>
                  <a:gd name="T90" fmla="*/ 172 w 360"/>
                  <a:gd name="T91" fmla="*/ 57 h 631"/>
                  <a:gd name="T92" fmla="*/ 197 w 360"/>
                  <a:gd name="T93" fmla="*/ 43 h 631"/>
                  <a:gd name="T94" fmla="*/ 204 w 360"/>
                  <a:gd name="T95" fmla="*/ 39 h 631"/>
                  <a:gd name="T96" fmla="*/ 227 w 360"/>
                  <a:gd name="T97" fmla="*/ 32 h 631"/>
                  <a:gd name="T98" fmla="*/ 244 w 360"/>
                  <a:gd name="T99" fmla="*/ 28 h 631"/>
                  <a:gd name="T100" fmla="*/ 267 w 360"/>
                  <a:gd name="T101" fmla="*/ 28 h 631"/>
                  <a:gd name="T102" fmla="*/ 296 w 360"/>
                  <a:gd name="T103" fmla="*/ 27 h 631"/>
                  <a:gd name="T104" fmla="*/ 337 w 360"/>
                  <a:gd name="T105" fmla="*/ 26 h 631"/>
                  <a:gd name="T106" fmla="*/ 293 w 360"/>
                  <a:gd name="T107" fmla="*/ 3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0" h="631">
                    <a:moveTo>
                      <a:pt x="265" y="5"/>
                    </a:moveTo>
                    <a:lnTo>
                      <a:pt x="260" y="6"/>
                    </a:lnTo>
                    <a:lnTo>
                      <a:pt x="256" y="6"/>
                    </a:lnTo>
                    <a:lnTo>
                      <a:pt x="248" y="8"/>
                    </a:lnTo>
                    <a:lnTo>
                      <a:pt x="234" y="11"/>
                    </a:lnTo>
                    <a:lnTo>
                      <a:pt x="225" y="15"/>
                    </a:lnTo>
                    <a:lnTo>
                      <a:pt x="215" y="17"/>
                    </a:lnTo>
                    <a:lnTo>
                      <a:pt x="206" y="18"/>
                    </a:lnTo>
                    <a:lnTo>
                      <a:pt x="199" y="20"/>
                    </a:lnTo>
                    <a:lnTo>
                      <a:pt x="191" y="21"/>
                    </a:lnTo>
                    <a:lnTo>
                      <a:pt x="184" y="23"/>
                    </a:lnTo>
                    <a:lnTo>
                      <a:pt x="177" y="24"/>
                    </a:lnTo>
                    <a:lnTo>
                      <a:pt x="172" y="26"/>
                    </a:lnTo>
                    <a:lnTo>
                      <a:pt x="166" y="28"/>
                    </a:lnTo>
                    <a:lnTo>
                      <a:pt x="160" y="30"/>
                    </a:lnTo>
                    <a:lnTo>
                      <a:pt x="154" y="32"/>
                    </a:lnTo>
                    <a:lnTo>
                      <a:pt x="150" y="34"/>
                    </a:lnTo>
                    <a:lnTo>
                      <a:pt x="145" y="35"/>
                    </a:lnTo>
                    <a:lnTo>
                      <a:pt x="142" y="38"/>
                    </a:lnTo>
                    <a:lnTo>
                      <a:pt x="138" y="40"/>
                    </a:lnTo>
                    <a:lnTo>
                      <a:pt x="135" y="42"/>
                    </a:lnTo>
                    <a:lnTo>
                      <a:pt x="130" y="44"/>
                    </a:lnTo>
                    <a:lnTo>
                      <a:pt x="128" y="46"/>
                    </a:lnTo>
                    <a:lnTo>
                      <a:pt x="123" y="48"/>
                    </a:lnTo>
                    <a:lnTo>
                      <a:pt x="114" y="57"/>
                    </a:lnTo>
                    <a:lnTo>
                      <a:pt x="104" y="69"/>
                    </a:lnTo>
                    <a:lnTo>
                      <a:pt x="97" y="78"/>
                    </a:lnTo>
                    <a:lnTo>
                      <a:pt x="91" y="87"/>
                    </a:lnTo>
                    <a:lnTo>
                      <a:pt x="86" y="96"/>
                    </a:lnTo>
                    <a:lnTo>
                      <a:pt x="83" y="102"/>
                    </a:lnTo>
                    <a:lnTo>
                      <a:pt x="81" y="106"/>
                    </a:lnTo>
                    <a:lnTo>
                      <a:pt x="77" y="111"/>
                    </a:lnTo>
                    <a:lnTo>
                      <a:pt x="69" y="122"/>
                    </a:lnTo>
                    <a:lnTo>
                      <a:pt x="60" y="133"/>
                    </a:lnTo>
                    <a:lnTo>
                      <a:pt x="53" y="140"/>
                    </a:lnTo>
                    <a:lnTo>
                      <a:pt x="48" y="147"/>
                    </a:lnTo>
                    <a:lnTo>
                      <a:pt x="44" y="159"/>
                    </a:lnTo>
                    <a:lnTo>
                      <a:pt x="40" y="171"/>
                    </a:lnTo>
                    <a:lnTo>
                      <a:pt x="37" y="179"/>
                    </a:lnTo>
                    <a:lnTo>
                      <a:pt x="35" y="187"/>
                    </a:lnTo>
                    <a:lnTo>
                      <a:pt x="32" y="198"/>
                    </a:lnTo>
                    <a:lnTo>
                      <a:pt x="31" y="207"/>
                    </a:lnTo>
                    <a:lnTo>
                      <a:pt x="31" y="210"/>
                    </a:lnTo>
                    <a:lnTo>
                      <a:pt x="31" y="215"/>
                    </a:lnTo>
                    <a:lnTo>
                      <a:pt x="30" y="223"/>
                    </a:lnTo>
                    <a:lnTo>
                      <a:pt x="28" y="235"/>
                    </a:lnTo>
                    <a:lnTo>
                      <a:pt x="27" y="243"/>
                    </a:lnTo>
                    <a:lnTo>
                      <a:pt x="25" y="250"/>
                    </a:lnTo>
                    <a:lnTo>
                      <a:pt x="27" y="258"/>
                    </a:lnTo>
                    <a:lnTo>
                      <a:pt x="29" y="263"/>
                    </a:lnTo>
                    <a:lnTo>
                      <a:pt x="31" y="267"/>
                    </a:lnTo>
                    <a:lnTo>
                      <a:pt x="32" y="271"/>
                    </a:lnTo>
                    <a:lnTo>
                      <a:pt x="32" y="277"/>
                    </a:lnTo>
                    <a:lnTo>
                      <a:pt x="31" y="292"/>
                    </a:lnTo>
                    <a:lnTo>
                      <a:pt x="29" y="314"/>
                    </a:lnTo>
                    <a:lnTo>
                      <a:pt x="25" y="337"/>
                    </a:lnTo>
                    <a:lnTo>
                      <a:pt x="24" y="352"/>
                    </a:lnTo>
                    <a:lnTo>
                      <a:pt x="24" y="362"/>
                    </a:lnTo>
                    <a:lnTo>
                      <a:pt x="25" y="373"/>
                    </a:lnTo>
                    <a:lnTo>
                      <a:pt x="27" y="384"/>
                    </a:lnTo>
                    <a:lnTo>
                      <a:pt x="27" y="392"/>
                    </a:lnTo>
                    <a:lnTo>
                      <a:pt x="27" y="400"/>
                    </a:lnTo>
                    <a:lnTo>
                      <a:pt x="25" y="411"/>
                    </a:lnTo>
                    <a:lnTo>
                      <a:pt x="23" y="421"/>
                    </a:lnTo>
                    <a:lnTo>
                      <a:pt x="21" y="429"/>
                    </a:lnTo>
                    <a:lnTo>
                      <a:pt x="20" y="437"/>
                    </a:lnTo>
                    <a:lnTo>
                      <a:pt x="19" y="448"/>
                    </a:lnTo>
                    <a:lnTo>
                      <a:pt x="17" y="461"/>
                    </a:lnTo>
                    <a:lnTo>
                      <a:pt x="13" y="476"/>
                    </a:lnTo>
                    <a:lnTo>
                      <a:pt x="8" y="489"/>
                    </a:lnTo>
                    <a:lnTo>
                      <a:pt x="6" y="497"/>
                    </a:lnTo>
                    <a:lnTo>
                      <a:pt x="4" y="502"/>
                    </a:lnTo>
                    <a:lnTo>
                      <a:pt x="1" y="508"/>
                    </a:lnTo>
                    <a:lnTo>
                      <a:pt x="0" y="532"/>
                    </a:lnTo>
                    <a:lnTo>
                      <a:pt x="1" y="573"/>
                    </a:lnTo>
                    <a:lnTo>
                      <a:pt x="2" y="613"/>
                    </a:lnTo>
                    <a:lnTo>
                      <a:pt x="2" y="631"/>
                    </a:lnTo>
                    <a:lnTo>
                      <a:pt x="29" y="628"/>
                    </a:lnTo>
                    <a:lnTo>
                      <a:pt x="28" y="613"/>
                    </a:lnTo>
                    <a:lnTo>
                      <a:pt x="25" y="580"/>
                    </a:lnTo>
                    <a:lnTo>
                      <a:pt x="22" y="544"/>
                    </a:lnTo>
                    <a:lnTo>
                      <a:pt x="21" y="522"/>
                    </a:lnTo>
                    <a:lnTo>
                      <a:pt x="23" y="509"/>
                    </a:lnTo>
                    <a:lnTo>
                      <a:pt x="27" y="491"/>
                    </a:lnTo>
                    <a:lnTo>
                      <a:pt x="30" y="478"/>
                    </a:lnTo>
                    <a:lnTo>
                      <a:pt x="32" y="472"/>
                    </a:lnTo>
                    <a:lnTo>
                      <a:pt x="33" y="467"/>
                    </a:lnTo>
                    <a:lnTo>
                      <a:pt x="36" y="458"/>
                    </a:lnTo>
                    <a:lnTo>
                      <a:pt x="38" y="446"/>
                    </a:lnTo>
                    <a:lnTo>
                      <a:pt x="42" y="437"/>
                    </a:lnTo>
                    <a:lnTo>
                      <a:pt x="42" y="432"/>
                    </a:lnTo>
                    <a:lnTo>
                      <a:pt x="42" y="427"/>
                    </a:lnTo>
                    <a:lnTo>
                      <a:pt x="42" y="421"/>
                    </a:lnTo>
                    <a:lnTo>
                      <a:pt x="44" y="414"/>
                    </a:lnTo>
                    <a:lnTo>
                      <a:pt x="48" y="403"/>
                    </a:lnTo>
                    <a:lnTo>
                      <a:pt x="52" y="385"/>
                    </a:lnTo>
                    <a:lnTo>
                      <a:pt x="54" y="367"/>
                    </a:lnTo>
                    <a:lnTo>
                      <a:pt x="55" y="352"/>
                    </a:lnTo>
                    <a:lnTo>
                      <a:pt x="55" y="341"/>
                    </a:lnTo>
                    <a:lnTo>
                      <a:pt x="57" y="331"/>
                    </a:lnTo>
                    <a:lnTo>
                      <a:pt x="57" y="322"/>
                    </a:lnTo>
                    <a:lnTo>
                      <a:pt x="55" y="313"/>
                    </a:lnTo>
                    <a:lnTo>
                      <a:pt x="53" y="302"/>
                    </a:lnTo>
                    <a:lnTo>
                      <a:pt x="52" y="290"/>
                    </a:lnTo>
                    <a:lnTo>
                      <a:pt x="51" y="277"/>
                    </a:lnTo>
                    <a:lnTo>
                      <a:pt x="52" y="263"/>
                    </a:lnTo>
                    <a:lnTo>
                      <a:pt x="54" y="250"/>
                    </a:lnTo>
                    <a:lnTo>
                      <a:pt x="55" y="236"/>
                    </a:lnTo>
                    <a:lnTo>
                      <a:pt x="57" y="222"/>
                    </a:lnTo>
                    <a:lnTo>
                      <a:pt x="58" y="209"/>
                    </a:lnTo>
                    <a:lnTo>
                      <a:pt x="61" y="195"/>
                    </a:lnTo>
                    <a:lnTo>
                      <a:pt x="63" y="183"/>
                    </a:lnTo>
                    <a:lnTo>
                      <a:pt x="66" y="173"/>
                    </a:lnTo>
                    <a:lnTo>
                      <a:pt x="67" y="170"/>
                    </a:lnTo>
                    <a:lnTo>
                      <a:pt x="67" y="167"/>
                    </a:lnTo>
                    <a:lnTo>
                      <a:pt x="69" y="156"/>
                    </a:lnTo>
                    <a:lnTo>
                      <a:pt x="73" y="145"/>
                    </a:lnTo>
                    <a:lnTo>
                      <a:pt x="81" y="133"/>
                    </a:lnTo>
                    <a:lnTo>
                      <a:pt x="86" y="127"/>
                    </a:lnTo>
                    <a:lnTo>
                      <a:pt x="92" y="122"/>
                    </a:lnTo>
                    <a:lnTo>
                      <a:pt x="99" y="116"/>
                    </a:lnTo>
                    <a:lnTo>
                      <a:pt x="105" y="109"/>
                    </a:lnTo>
                    <a:lnTo>
                      <a:pt x="111" y="103"/>
                    </a:lnTo>
                    <a:lnTo>
                      <a:pt x="116" y="97"/>
                    </a:lnTo>
                    <a:lnTo>
                      <a:pt x="120" y="93"/>
                    </a:lnTo>
                    <a:lnTo>
                      <a:pt x="123" y="88"/>
                    </a:lnTo>
                    <a:lnTo>
                      <a:pt x="124" y="80"/>
                    </a:lnTo>
                    <a:lnTo>
                      <a:pt x="122" y="74"/>
                    </a:lnTo>
                    <a:lnTo>
                      <a:pt x="124" y="71"/>
                    </a:lnTo>
                    <a:lnTo>
                      <a:pt x="135" y="68"/>
                    </a:lnTo>
                    <a:lnTo>
                      <a:pt x="142" y="66"/>
                    </a:lnTo>
                    <a:lnTo>
                      <a:pt x="147" y="65"/>
                    </a:lnTo>
                    <a:lnTo>
                      <a:pt x="152" y="64"/>
                    </a:lnTo>
                    <a:lnTo>
                      <a:pt x="156" y="63"/>
                    </a:lnTo>
                    <a:lnTo>
                      <a:pt x="158" y="62"/>
                    </a:lnTo>
                    <a:lnTo>
                      <a:pt x="161" y="61"/>
                    </a:lnTo>
                    <a:lnTo>
                      <a:pt x="166" y="58"/>
                    </a:lnTo>
                    <a:lnTo>
                      <a:pt x="172" y="57"/>
                    </a:lnTo>
                    <a:lnTo>
                      <a:pt x="183" y="53"/>
                    </a:lnTo>
                    <a:lnTo>
                      <a:pt x="191" y="48"/>
                    </a:lnTo>
                    <a:lnTo>
                      <a:pt x="197" y="43"/>
                    </a:lnTo>
                    <a:lnTo>
                      <a:pt x="199" y="42"/>
                    </a:lnTo>
                    <a:lnTo>
                      <a:pt x="200" y="41"/>
                    </a:lnTo>
                    <a:lnTo>
                      <a:pt x="204" y="39"/>
                    </a:lnTo>
                    <a:lnTo>
                      <a:pt x="210" y="36"/>
                    </a:lnTo>
                    <a:lnTo>
                      <a:pt x="219" y="34"/>
                    </a:lnTo>
                    <a:lnTo>
                      <a:pt x="227" y="32"/>
                    </a:lnTo>
                    <a:lnTo>
                      <a:pt x="231" y="30"/>
                    </a:lnTo>
                    <a:lnTo>
                      <a:pt x="236" y="28"/>
                    </a:lnTo>
                    <a:lnTo>
                      <a:pt x="244" y="28"/>
                    </a:lnTo>
                    <a:lnTo>
                      <a:pt x="253" y="28"/>
                    </a:lnTo>
                    <a:lnTo>
                      <a:pt x="260" y="28"/>
                    </a:lnTo>
                    <a:lnTo>
                      <a:pt x="267" y="28"/>
                    </a:lnTo>
                    <a:lnTo>
                      <a:pt x="275" y="28"/>
                    </a:lnTo>
                    <a:lnTo>
                      <a:pt x="287" y="28"/>
                    </a:lnTo>
                    <a:lnTo>
                      <a:pt x="296" y="27"/>
                    </a:lnTo>
                    <a:lnTo>
                      <a:pt x="304" y="26"/>
                    </a:lnTo>
                    <a:lnTo>
                      <a:pt x="306" y="26"/>
                    </a:lnTo>
                    <a:lnTo>
                      <a:pt x="337" y="26"/>
                    </a:lnTo>
                    <a:lnTo>
                      <a:pt x="360" y="17"/>
                    </a:lnTo>
                    <a:lnTo>
                      <a:pt x="335" y="0"/>
                    </a:lnTo>
                    <a:lnTo>
                      <a:pt x="293" y="3"/>
                    </a:lnTo>
                    <a:lnTo>
                      <a:pt x="265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4" name="Freeform 13"/>
              <p:cNvSpPr>
                <a:spLocks/>
              </p:cNvSpPr>
              <p:nvPr/>
            </p:nvSpPr>
            <p:spPr bwMode="auto">
              <a:xfrm>
                <a:off x="4891" y="2233"/>
                <a:ext cx="148" cy="66"/>
              </a:xfrm>
              <a:custGeom>
                <a:avLst/>
                <a:gdLst>
                  <a:gd name="T0" fmla="*/ 0 w 296"/>
                  <a:gd name="T1" fmla="*/ 119 h 132"/>
                  <a:gd name="T2" fmla="*/ 14 w 296"/>
                  <a:gd name="T3" fmla="*/ 85 h 132"/>
                  <a:gd name="T4" fmla="*/ 14 w 296"/>
                  <a:gd name="T5" fmla="*/ 82 h 132"/>
                  <a:gd name="T6" fmla="*/ 16 w 296"/>
                  <a:gd name="T7" fmla="*/ 73 h 132"/>
                  <a:gd name="T8" fmla="*/ 21 w 296"/>
                  <a:gd name="T9" fmla="*/ 62 h 132"/>
                  <a:gd name="T10" fmla="*/ 28 w 296"/>
                  <a:gd name="T11" fmla="*/ 56 h 132"/>
                  <a:gd name="T12" fmla="*/ 34 w 296"/>
                  <a:gd name="T13" fmla="*/ 55 h 132"/>
                  <a:gd name="T14" fmla="*/ 41 w 296"/>
                  <a:gd name="T15" fmla="*/ 53 h 132"/>
                  <a:gd name="T16" fmla="*/ 49 w 296"/>
                  <a:gd name="T17" fmla="*/ 51 h 132"/>
                  <a:gd name="T18" fmla="*/ 58 w 296"/>
                  <a:gd name="T19" fmla="*/ 48 h 132"/>
                  <a:gd name="T20" fmla="*/ 66 w 296"/>
                  <a:gd name="T21" fmla="*/ 46 h 132"/>
                  <a:gd name="T22" fmla="*/ 73 w 296"/>
                  <a:gd name="T23" fmla="*/ 45 h 132"/>
                  <a:gd name="T24" fmla="*/ 77 w 296"/>
                  <a:gd name="T25" fmla="*/ 43 h 132"/>
                  <a:gd name="T26" fmla="*/ 79 w 296"/>
                  <a:gd name="T27" fmla="*/ 43 h 132"/>
                  <a:gd name="T28" fmla="*/ 96 w 296"/>
                  <a:gd name="T29" fmla="*/ 54 h 132"/>
                  <a:gd name="T30" fmla="*/ 123 w 296"/>
                  <a:gd name="T31" fmla="*/ 43 h 132"/>
                  <a:gd name="T32" fmla="*/ 127 w 296"/>
                  <a:gd name="T33" fmla="*/ 20 h 132"/>
                  <a:gd name="T34" fmla="*/ 183 w 296"/>
                  <a:gd name="T35" fmla="*/ 0 h 132"/>
                  <a:gd name="T36" fmla="*/ 195 w 296"/>
                  <a:gd name="T37" fmla="*/ 8 h 132"/>
                  <a:gd name="T38" fmla="*/ 220 w 296"/>
                  <a:gd name="T39" fmla="*/ 8 h 132"/>
                  <a:gd name="T40" fmla="*/ 249 w 296"/>
                  <a:gd name="T41" fmla="*/ 33 h 132"/>
                  <a:gd name="T42" fmla="*/ 271 w 296"/>
                  <a:gd name="T43" fmla="*/ 31 h 132"/>
                  <a:gd name="T44" fmla="*/ 296 w 296"/>
                  <a:gd name="T45" fmla="*/ 85 h 132"/>
                  <a:gd name="T46" fmla="*/ 259 w 296"/>
                  <a:gd name="T47" fmla="*/ 132 h 132"/>
                  <a:gd name="T48" fmla="*/ 258 w 296"/>
                  <a:gd name="T49" fmla="*/ 132 h 132"/>
                  <a:gd name="T50" fmla="*/ 255 w 296"/>
                  <a:gd name="T51" fmla="*/ 132 h 132"/>
                  <a:gd name="T52" fmla="*/ 249 w 296"/>
                  <a:gd name="T53" fmla="*/ 132 h 132"/>
                  <a:gd name="T54" fmla="*/ 243 w 296"/>
                  <a:gd name="T55" fmla="*/ 131 h 132"/>
                  <a:gd name="T56" fmla="*/ 236 w 296"/>
                  <a:gd name="T57" fmla="*/ 131 h 132"/>
                  <a:gd name="T58" fmla="*/ 229 w 296"/>
                  <a:gd name="T59" fmla="*/ 130 h 132"/>
                  <a:gd name="T60" fmla="*/ 224 w 296"/>
                  <a:gd name="T61" fmla="*/ 129 h 132"/>
                  <a:gd name="T62" fmla="*/ 220 w 296"/>
                  <a:gd name="T63" fmla="*/ 128 h 132"/>
                  <a:gd name="T64" fmla="*/ 211 w 296"/>
                  <a:gd name="T65" fmla="*/ 126 h 132"/>
                  <a:gd name="T66" fmla="*/ 191 w 296"/>
                  <a:gd name="T67" fmla="*/ 124 h 132"/>
                  <a:gd name="T68" fmla="*/ 165 w 296"/>
                  <a:gd name="T69" fmla="*/ 124 h 132"/>
                  <a:gd name="T70" fmla="*/ 135 w 296"/>
                  <a:gd name="T71" fmla="*/ 124 h 132"/>
                  <a:gd name="T72" fmla="*/ 106 w 296"/>
                  <a:gd name="T73" fmla="*/ 124 h 132"/>
                  <a:gd name="T74" fmla="*/ 81 w 296"/>
                  <a:gd name="T75" fmla="*/ 124 h 132"/>
                  <a:gd name="T76" fmla="*/ 64 w 296"/>
                  <a:gd name="T77" fmla="*/ 124 h 132"/>
                  <a:gd name="T78" fmla="*/ 57 w 296"/>
                  <a:gd name="T79" fmla="*/ 124 h 132"/>
                  <a:gd name="T80" fmla="*/ 0 w 296"/>
                  <a:gd name="T81" fmla="*/ 11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96" h="132">
                    <a:moveTo>
                      <a:pt x="0" y="119"/>
                    </a:moveTo>
                    <a:lnTo>
                      <a:pt x="14" y="85"/>
                    </a:lnTo>
                    <a:lnTo>
                      <a:pt x="14" y="82"/>
                    </a:lnTo>
                    <a:lnTo>
                      <a:pt x="16" y="73"/>
                    </a:lnTo>
                    <a:lnTo>
                      <a:pt x="21" y="62"/>
                    </a:lnTo>
                    <a:lnTo>
                      <a:pt x="28" y="56"/>
                    </a:lnTo>
                    <a:lnTo>
                      <a:pt x="34" y="55"/>
                    </a:lnTo>
                    <a:lnTo>
                      <a:pt x="41" y="53"/>
                    </a:lnTo>
                    <a:lnTo>
                      <a:pt x="49" y="51"/>
                    </a:lnTo>
                    <a:lnTo>
                      <a:pt x="58" y="48"/>
                    </a:lnTo>
                    <a:lnTo>
                      <a:pt x="66" y="46"/>
                    </a:lnTo>
                    <a:lnTo>
                      <a:pt x="73" y="45"/>
                    </a:lnTo>
                    <a:lnTo>
                      <a:pt x="77" y="43"/>
                    </a:lnTo>
                    <a:lnTo>
                      <a:pt x="79" y="43"/>
                    </a:lnTo>
                    <a:lnTo>
                      <a:pt x="96" y="54"/>
                    </a:lnTo>
                    <a:lnTo>
                      <a:pt x="123" y="43"/>
                    </a:lnTo>
                    <a:lnTo>
                      <a:pt x="127" y="20"/>
                    </a:lnTo>
                    <a:lnTo>
                      <a:pt x="183" y="0"/>
                    </a:lnTo>
                    <a:lnTo>
                      <a:pt x="195" y="8"/>
                    </a:lnTo>
                    <a:lnTo>
                      <a:pt x="220" y="8"/>
                    </a:lnTo>
                    <a:lnTo>
                      <a:pt x="249" y="33"/>
                    </a:lnTo>
                    <a:lnTo>
                      <a:pt x="271" y="31"/>
                    </a:lnTo>
                    <a:lnTo>
                      <a:pt x="296" y="85"/>
                    </a:lnTo>
                    <a:lnTo>
                      <a:pt x="259" y="132"/>
                    </a:lnTo>
                    <a:lnTo>
                      <a:pt x="258" y="132"/>
                    </a:lnTo>
                    <a:lnTo>
                      <a:pt x="255" y="132"/>
                    </a:lnTo>
                    <a:lnTo>
                      <a:pt x="249" y="132"/>
                    </a:lnTo>
                    <a:lnTo>
                      <a:pt x="243" y="131"/>
                    </a:lnTo>
                    <a:lnTo>
                      <a:pt x="236" y="131"/>
                    </a:lnTo>
                    <a:lnTo>
                      <a:pt x="229" y="130"/>
                    </a:lnTo>
                    <a:lnTo>
                      <a:pt x="224" y="129"/>
                    </a:lnTo>
                    <a:lnTo>
                      <a:pt x="220" y="128"/>
                    </a:lnTo>
                    <a:lnTo>
                      <a:pt x="211" y="126"/>
                    </a:lnTo>
                    <a:lnTo>
                      <a:pt x="191" y="124"/>
                    </a:lnTo>
                    <a:lnTo>
                      <a:pt x="165" y="124"/>
                    </a:lnTo>
                    <a:lnTo>
                      <a:pt x="135" y="124"/>
                    </a:lnTo>
                    <a:lnTo>
                      <a:pt x="106" y="124"/>
                    </a:lnTo>
                    <a:lnTo>
                      <a:pt x="81" y="124"/>
                    </a:lnTo>
                    <a:lnTo>
                      <a:pt x="64" y="124"/>
                    </a:lnTo>
                    <a:lnTo>
                      <a:pt x="57" y="124"/>
                    </a:ln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DDD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5" name="Freeform 14"/>
              <p:cNvSpPr>
                <a:spLocks/>
              </p:cNvSpPr>
              <p:nvPr/>
            </p:nvSpPr>
            <p:spPr bwMode="auto">
              <a:xfrm>
                <a:off x="4674" y="1894"/>
                <a:ext cx="139" cy="192"/>
              </a:xfrm>
              <a:custGeom>
                <a:avLst/>
                <a:gdLst>
                  <a:gd name="T0" fmla="*/ 95 w 278"/>
                  <a:gd name="T1" fmla="*/ 2 h 383"/>
                  <a:gd name="T2" fmla="*/ 62 w 278"/>
                  <a:gd name="T3" fmla="*/ 53 h 383"/>
                  <a:gd name="T4" fmla="*/ 38 w 278"/>
                  <a:gd name="T5" fmla="*/ 92 h 383"/>
                  <a:gd name="T6" fmla="*/ 24 w 278"/>
                  <a:gd name="T7" fmla="*/ 176 h 383"/>
                  <a:gd name="T8" fmla="*/ 4 w 278"/>
                  <a:gd name="T9" fmla="*/ 206 h 383"/>
                  <a:gd name="T10" fmla="*/ 0 w 278"/>
                  <a:gd name="T11" fmla="*/ 281 h 383"/>
                  <a:gd name="T12" fmla="*/ 36 w 278"/>
                  <a:gd name="T13" fmla="*/ 324 h 383"/>
                  <a:gd name="T14" fmla="*/ 68 w 278"/>
                  <a:gd name="T15" fmla="*/ 280 h 383"/>
                  <a:gd name="T16" fmla="*/ 54 w 278"/>
                  <a:gd name="T17" fmla="*/ 382 h 383"/>
                  <a:gd name="T18" fmla="*/ 107 w 278"/>
                  <a:gd name="T19" fmla="*/ 383 h 383"/>
                  <a:gd name="T20" fmla="*/ 144 w 278"/>
                  <a:gd name="T21" fmla="*/ 363 h 383"/>
                  <a:gd name="T22" fmla="*/ 278 w 278"/>
                  <a:gd name="T23" fmla="*/ 119 h 383"/>
                  <a:gd name="T24" fmla="*/ 277 w 278"/>
                  <a:gd name="T25" fmla="*/ 56 h 383"/>
                  <a:gd name="T26" fmla="*/ 195 w 278"/>
                  <a:gd name="T27" fmla="*/ 0 h 383"/>
                  <a:gd name="T28" fmla="*/ 190 w 278"/>
                  <a:gd name="T29" fmla="*/ 0 h 383"/>
                  <a:gd name="T30" fmla="*/ 178 w 278"/>
                  <a:gd name="T31" fmla="*/ 1 h 383"/>
                  <a:gd name="T32" fmla="*/ 160 w 278"/>
                  <a:gd name="T33" fmla="*/ 3 h 383"/>
                  <a:gd name="T34" fmla="*/ 141 w 278"/>
                  <a:gd name="T35" fmla="*/ 4 h 383"/>
                  <a:gd name="T36" fmla="*/ 121 w 278"/>
                  <a:gd name="T37" fmla="*/ 6 h 383"/>
                  <a:gd name="T38" fmla="*/ 105 w 278"/>
                  <a:gd name="T39" fmla="*/ 6 h 383"/>
                  <a:gd name="T40" fmla="*/ 96 w 278"/>
                  <a:gd name="T41" fmla="*/ 4 h 383"/>
                  <a:gd name="T42" fmla="*/ 95 w 278"/>
                  <a:gd name="T43" fmla="*/ 2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8" h="383">
                    <a:moveTo>
                      <a:pt x="95" y="2"/>
                    </a:moveTo>
                    <a:lnTo>
                      <a:pt x="62" y="53"/>
                    </a:lnTo>
                    <a:lnTo>
                      <a:pt x="38" y="92"/>
                    </a:lnTo>
                    <a:lnTo>
                      <a:pt x="24" y="176"/>
                    </a:lnTo>
                    <a:lnTo>
                      <a:pt x="4" y="206"/>
                    </a:lnTo>
                    <a:lnTo>
                      <a:pt x="0" y="281"/>
                    </a:lnTo>
                    <a:lnTo>
                      <a:pt x="36" y="324"/>
                    </a:lnTo>
                    <a:lnTo>
                      <a:pt x="68" y="280"/>
                    </a:lnTo>
                    <a:lnTo>
                      <a:pt x="54" y="382"/>
                    </a:lnTo>
                    <a:lnTo>
                      <a:pt x="107" y="383"/>
                    </a:lnTo>
                    <a:lnTo>
                      <a:pt x="144" y="363"/>
                    </a:lnTo>
                    <a:lnTo>
                      <a:pt x="278" y="119"/>
                    </a:lnTo>
                    <a:lnTo>
                      <a:pt x="277" y="56"/>
                    </a:lnTo>
                    <a:lnTo>
                      <a:pt x="195" y="0"/>
                    </a:lnTo>
                    <a:lnTo>
                      <a:pt x="190" y="0"/>
                    </a:lnTo>
                    <a:lnTo>
                      <a:pt x="178" y="1"/>
                    </a:lnTo>
                    <a:lnTo>
                      <a:pt x="160" y="3"/>
                    </a:lnTo>
                    <a:lnTo>
                      <a:pt x="141" y="4"/>
                    </a:lnTo>
                    <a:lnTo>
                      <a:pt x="121" y="6"/>
                    </a:lnTo>
                    <a:lnTo>
                      <a:pt x="105" y="6"/>
                    </a:lnTo>
                    <a:lnTo>
                      <a:pt x="96" y="4"/>
                    </a:lnTo>
                    <a:lnTo>
                      <a:pt x="95" y="2"/>
                    </a:lnTo>
                    <a:close/>
                  </a:path>
                </a:pathLst>
              </a:custGeom>
              <a:solidFill>
                <a:srgbClr val="DDD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6" name="Freeform 15"/>
              <p:cNvSpPr>
                <a:spLocks/>
              </p:cNvSpPr>
              <p:nvPr/>
            </p:nvSpPr>
            <p:spPr bwMode="auto">
              <a:xfrm>
                <a:off x="4680" y="1876"/>
                <a:ext cx="146" cy="215"/>
              </a:xfrm>
              <a:custGeom>
                <a:avLst/>
                <a:gdLst>
                  <a:gd name="T0" fmla="*/ 51 w 290"/>
                  <a:gd name="T1" fmla="*/ 35 h 430"/>
                  <a:gd name="T2" fmla="*/ 9 w 290"/>
                  <a:gd name="T3" fmla="*/ 168 h 430"/>
                  <a:gd name="T4" fmla="*/ 3 w 290"/>
                  <a:gd name="T5" fmla="*/ 242 h 430"/>
                  <a:gd name="T6" fmla="*/ 29 w 290"/>
                  <a:gd name="T7" fmla="*/ 169 h 430"/>
                  <a:gd name="T8" fmla="*/ 40 w 290"/>
                  <a:gd name="T9" fmla="*/ 126 h 430"/>
                  <a:gd name="T10" fmla="*/ 52 w 290"/>
                  <a:gd name="T11" fmla="*/ 145 h 430"/>
                  <a:gd name="T12" fmla="*/ 67 w 290"/>
                  <a:gd name="T13" fmla="*/ 130 h 430"/>
                  <a:gd name="T14" fmla="*/ 110 w 290"/>
                  <a:gd name="T15" fmla="*/ 76 h 430"/>
                  <a:gd name="T16" fmla="*/ 135 w 290"/>
                  <a:gd name="T17" fmla="*/ 62 h 430"/>
                  <a:gd name="T18" fmla="*/ 186 w 290"/>
                  <a:gd name="T19" fmla="*/ 65 h 430"/>
                  <a:gd name="T20" fmla="*/ 228 w 290"/>
                  <a:gd name="T21" fmla="*/ 97 h 430"/>
                  <a:gd name="T22" fmla="*/ 258 w 290"/>
                  <a:gd name="T23" fmla="*/ 145 h 430"/>
                  <a:gd name="T24" fmla="*/ 254 w 290"/>
                  <a:gd name="T25" fmla="*/ 153 h 430"/>
                  <a:gd name="T26" fmla="*/ 239 w 290"/>
                  <a:gd name="T27" fmla="*/ 145 h 430"/>
                  <a:gd name="T28" fmla="*/ 229 w 290"/>
                  <a:gd name="T29" fmla="*/ 141 h 430"/>
                  <a:gd name="T30" fmla="*/ 216 w 290"/>
                  <a:gd name="T31" fmla="*/ 142 h 430"/>
                  <a:gd name="T32" fmla="*/ 209 w 290"/>
                  <a:gd name="T33" fmla="*/ 121 h 430"/>
                  <a:gd name="T34" fmla="*/ 193 w 290"/>
                  <a:gd name="T35" fmla="*/ 118 h 430"/>
                  <a:gd name="T36" fmla="*/ 205 w 290"/>
                  <a:gd name="T37" fmla="*/ 206 h 430"/>
                  <a:gd name="T38" fmla="*/ 199 w 290"/>
                  <a:gd name="T39" fmla="*/ 266 h 430"/>
                  <a:gd name="T40" fmla="*/ 160 w 290"/>
                  <a:gd name="T41" fmla="*/ 260 h 430"/>
                  <a:gd name="T42" fmla="*/ 161 w 290"/>
                  <a:gd name="T43" fmla="*/ 301 h 430"/>
                  <a:gd name="T44" fmla="*/ 130 w 290"/>
                  <a:gd name="T45" fmla="*/ 291 h 430"/>
                  <a:gd name="T46" fmla="*/ 144 w 290"/>
                  <a:gd name="T47" fmla="*/ 317 h 430"/>
                  <a:gd name="T48" fmla="*/ 146 w 290"/>
                  <a:gd name="T49" fmla="*/ 358 h 430"/>
                  <a:gd name="T50" fmla="*/ 118 w 290"/>
                  <a:gd name="T51" fmla="*/ 402 h 430"/>
                  <a:gd name="T52" fmla="*/ 78 w 290"/>
                  <a:gd name="T53" fmla="*/ 376 h 430"/>
                  <a:gd name="T54" fmla="*/ 54 w 290"/>
                  <a:gd name="T55" fmla="*/ 303 h 430"/>
                  <a:gd name="T56" fmla="*/ 34 w 290"/>
                  <a:gd name="T57" fmla="*/ 304 h 430"/>
                  <a:gd name="T58" fmla="*/ 56 w 290"/>
                  <a:gd name="T59" fmla="*/ 380 h 430"/>
                  <a:gd name="T60" fmla="*/ 94 w 290"/>
                  <a:gd name="T61" fmla="*/ 420 h 430"/>
                  <a:gd name="T62" fmla="*/ 132 w 290"/>
                  <a:gd name="T63" fmla="*/ 425 h 430"/>
                  <a:gd name="T64" fmla="*/ 177 w 290"/>
                  <a:gd name="T65" fmla="*/ 395 h 430"/>
                  <a:gd name="T66" fmla="*/ 234 w 290"/>
                  <a:gd name="T67" fmla="*/ 311 h 430"/>
                  <a:gd name="T68" fmla="*/ 274 w 290"/>
                  <a:gd name="T69" fmla="*/ 214 h 430"/>
                  <a:gd name="T70" fmla="*/ 289 w 290"/>
                  <a:gd name="T71" fmla="*/ 126 h 430"/>
                  <a:gd name="T72" fmla="*/ 284 w 290"/>
                  <a:gd name="T73" fmla="*/ 63 h 430"/>
                  <a:gd name="T74" fmla="*/ 216 w 290"/>
                  <a:gd name="T75" fmla="*/ 35 h 430"/>
                  <a:gd name="T76" fmla="*/ 171 w 290"/>
                  <a:gd name="T77" fmla="*/ 18 h 430"/>
                  <a:gd name="T78" fmla="*/ 135 w 290"/>
                  <a:gd name="T79" fmla="*/ 12 h 430"/>
                  <a:gd name="T80" fmla="*/ 89 w 290"/>
                  <a:gd name="T81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90" h="430">
                    <a:moveTo>
                      <a:pt x="89" y="0"/>
                    </a:moveTo>
                    <a:lnTo>
                      <a:pt x="51" y="35"/>
                    </a:lnTo>
                    <a:lnTo>
                      <a:pt x="25" y="89"/>
                    </a:lnTo>
                    <a:lnTo>
                      <a:pt x="9" y="168"/>
                    </a:lnTo>
                    <a:lnTo>
                      <a:pt x="0" y="233"/>
                    </a:lnTo>
                    <a:lnTo>
                      <a:pt x="3" y="242"/>
                    </a:lnTo>
                    <a:lnTo>
                      <a:pt x="23" y="210"/>
                    </a:lnTo>
                    <a:lnTo>
                      <a:pt x="29" y="169"/>
                    </a:lnTo>
                    <a:lnTo>
                      <a:pt x="33" y="138"/>
                    </a:lnTo>
                    <a:lnTo>
                      <a:pt x="40" y="126"/>
                    </a:lnTo>
                    <a:lnTo>
                      <a:pt x="54" y="132"/>
                    </a:lnTo>
                    <a:lnTo>
                      <a:pt x="52" y="145"/>
                    </a:lnTo>
                    <a:lnTo>
                      <a:pt x="62" y="145"/>
                    </a:lnTo>
                    <a:lnTo>
                      <a:pt x="67" y="130"/>
                    </a:lnTo>
                    <a:lnTo>
                      <a:pt x="92" y="103"/>
                    </a:lnTo>
                    <a:lnTo>
                      <a:pt x="110" y="76"/>
                    </a:lnTo>
                    <a:lnTo>
                      <a:pt x="122" y="61"/>
                    </a:lnTo>
                    <a:lnTo>
                      <a:pt x="135" y="62"/>
                    </a:lnTo>
                    <a:lnTo>
                      <a:pt x="160" y="56"/>
                    </a:lnTo>
                    <a:lnTo>
                      <a:pt x="186" y="65"/>
                    </a:lnTo>
                    <a:lnTo>
                      <a:pt x="212" y="82"/>
                    </a:lnTo>
                    <a:lnTo>
                      <a:pt x="228" y="97"/>
                    </a:lnTo>
                    <a:lnTo>
                      <a:pt x="253" y="107"/>
                    </a:lnTo>
                    <a:lnTo>
                      <a:pt x="258" y="145"/>
                    </a:lnTo>
                    <a:lnTo>
                      <a:pt x="257" y="156"/>
                    </a:lnTo>
                    <a:lnTo>
                      <a:pt x="254" y="153"/>
                    </a:lnTo>
                    <a:lnTo>
                      <a:pt x="247" y="150"/>
                    </a:lnTo>
                    <a:lnTo>
                      <a:pt x="239" y="145"/>
                    </a:lnTo>
                    <a:lnTo>
                      <a:pt x="234" y="142"/>
                    </a:lnTo>
                    <a:lnTo>
                      <a:pt x="229" y="141"/>
                    </a:lnTo>
                    <a:lnTo>
                      <a:pt x="222" y="141"/>
                    </a:lnTo>
                    <a:lnTo>
                      <a:pt x="216" y="142"/>
                    </a:lnTo>
                    <a:lnTo>
                      <a:pt x="214" y="142"/>
                    </a:lnTo>
                    <a:lnTo>
                      <a:pt x="209" y="121"/>
                    </a:lnTo>
                    <a:lnTo>
                      <a:pt x="201" y="107"/>
                    </a:lnTo>
                    <a:lnTo>
                      <a:pt x="193" y="118"/>
                    </a:lnTo>
                    <a:lnTo>
                      <a:pt x="201" y="158"/>
                    </a:lnTo>
                    <a:lnTo>
                      <a:pt x="205" y="206"/>
                    </a:lnTo>
                    <a:lnTo>
                      <a:pt x="203" y="252"/>
                    </a:lnTo>
                    <a:lnTo>
                      <a:pt x="199" y="266"/>
                    </a:lnTo>
                    <a:lnTo>
                      <a:pt x="183" y="265"/>
                    </a:lnTo>
                    <a:lnTo>
                      <a:pt x="160" y="260"/>
                    </a:lnTo>
                    <a:lnTo>
                      <a:pt x="163" y="276"/>
                    </a:lnTo>
                    <a:lnTo>
                      <a:pt x="161" y="301"/>
                    </a:lnTo>
                    <a:lnTo>
                      <a:pt x="147" y="296"/>
                    </a:lnTo>
                    <a:lnTo>
                      <a:pt x="130" y="291"/>
                    </a:lnTo>
                    <a:lnTo>
                      <a:pt x="132" y="306"/>
                    </a:lnTo>
                    <a:lnTo>
                      <a:pt x="144" y="317"/>
                    </a:lnTo>
                    <a:lnTo>
                      <a:pt x="153" y="320"/>
                    </a:lnTo>
                    <a:lnTo>
                      <a:pt x="146" y="358"/>
                    </a:lnTo>
                    <a:lnTo>
                      <a:pt x="131" y="400"/>
                    </a:lnTo>
                    <a:lnTo>
                      <a:pt x="118" y="402"/>
                    </a:lnTo>
                    <a:lnTo>
                      <a:pt x="98" y="392"/>
                    </a:lnTo>
                    <a:lnTo>
                      <a:pt x="78" y="376"/>
                    </a:lnTo>
                    <a:lnTo>
                      <a:pt x="63" y="348"/>
                    </a:lnTo>
                    <a:lnTo>
                      <a:pt x="54" y="303"/>
                    </a:lnTo>
                    <a:lnTo>
                      <a:pt x="46" y="288"/>
                    </a:lnTo>
                    <a:lnTo>
                      <a:pt x="34" y="304"/>
                    </a:lnTo>
                    <a:lnTo>
                      <a:pt x="38" y="344"/>
                    </a:lnTo>
                    <a:lnTo>
                      <a:pt x="56" y="380"/>
                    </a:lnTo>
                    <a:lnTo>
                      <a:pt x="75" y="401"/>
                    </a:lnTo>
                    <a:lnTo>
                      <a:pt x="94" y="420"/>
                    </a:lnTo>
                    <a:lnTo>
                      <a:pt x="110" y="430"/>
                    </a:lnTo>
                    <a:lnTo>
                      <a:pt x="132" y="425"/>
                    </a:lnTo>
                    <a:lnTo>
                      <a:pt x="152" y="420"/>
                    </a:lnTo>
                    <a:lnTo>
                      <a:pt x="177" y="395"/>
                    </a:lnTo>
                    <a:lnTo>
                      <a:pt x="219" y="344"/>
                    </a:lnTo>
                    <a:lnTo>
                      <a:pt x="234" y="311"/>
                    </a:lnTo>
                    <a:lnTo>
                      <a:pt x="259" y="261"/>
                    </a:lnTo>
                    <a:lnTo>
                      <a:pt x="274" y="214"/>
                    </a:lnTo>
                    <a:lnTo>
                      <a:pt x="287" y="150"/>
                    </a:lnTo>
                    <a:lnTo>
                      <a:pt x="289" y="126"/>
                    </a:lnTo>
                    <a:lnTo>
                      <a:pt x="290" y="90"/>
                    </a:lnTo>
                    <a:lnTo>
                      <a:pt x="284" y="63"/>
                    </a:lnTo>
                    <a:lnTo>
                      <a:pt x="253" y="54"/>
                    </a:lnTo>
                    <a:lnTo>
                      <a:pt x="216" y="35"/>
                    </a:lnTo>
                    <a:lnTo>
                      <a:pt x="198" y="15"/>
                    </a:lnTo>
                    <a:lnTo>
                      <a:pt x="171" y="18"/>
                    </a:lnTo>
                    <a:lnTo>
                      <a:pt x="148" y="18"/>
                    </a:lnTo>
                    <a:lnTo>
                      <a:pt x="135" y="12"/>
                    </a:lnTo>
                    <a:lnTo>
                      <a:pt x="108" y="1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7" name="Freeform 16"/>
              <p:cNvSpPr>
                <a:spLocks/>
              </p:cNvSpPr>
              <p:nvPr/>
            </p:nvSpPr>
            <p:spPr bwMode="auto">
              <a:xfrm>
                <a:off x="4728" y="1936"/>
                <a:ext cx="41" cy="19"/>
              </a:xfrm>
              <a:custGeom>
                <a:avLst/>
                <a:gdLst>
                  <a:gd name="T0" fmla="*/ 4 w 81"/>
                  <a:gd name="T1" fmla="*/ 0 h 39"/>
                  <a:gd name="T2" fmla="*/ 11 w 81"/>
                  <a:gd name="T3" fmla="*/ 7 h 39"/>
                  <a:gd name="T4" fmla="*/ 6 w 81"/>
                  <a:gd name="T5" fmla="*/ 17 h 39"/>
                  <a:gd name="T6" fmla="*/ 0 w 81"/>
                  <a:gd name="T7" fmla="*/ 24 h 39"/>
                  <a:gd name="T8" fmla="*/ 13 w 81"/>
                  <a:gd name="T9" fmla="*/ 30 h 39"/>
                  <a:gd name="T10" fmla="*/ 41 w 81"/>
                  <a:gd name="T11" fmla="*/ 23 h 39"/>
                  <a:gd name="T12" fmla="*/ 60 w 81"/>
                  <a:gd name="T13" fmla="*/ 31 h 39"/>
                  <a:gd name="T14" fmla="*/ 78 w 81"/>
                  <a:gd name="T15" fmla="*/ 39 h 39"/>
                  <a:gd name="T16" fmla="*/ 81 w 81"/>
                  <a:gd name="T17" fmla="*/ 24 h 39"/>
                  <a:gd name="T18" fmla="*/ 66 w 81"/>
                  <a:gd name="T19" fmla="*/ 9 h 39"/>
                  <a:gd name="T20" fmla="*/ 49 w 81"/>
                  <a:gd name="T21" fmla="*/ 4 h 39"/>
                  <a:gd name="T22" fmla="*/ 27 w 81"/>
                  <a:gd name="T23" fmla="*/ 0 h 39"/>
                  <a:gd name="T24" fmla="*/ 4 w 81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39">
                    <a:moveTo>
                      <a:pt x="4" y="0"/>
                    </a:moveTo>
                    <a:lnTo>
                      <a:pt x="11" y="7"/>
                    </a:lnTo>
                    <a:lnTo>
                      <a:pt x="6" y="17"/>
                    </a:lnTo>
                    <a:lnTo>
                      <a:pt x="0" y="24"/>
                    </a:lnTo>
                    <a:lnTo>
                      <a:pt x="13" y="30"/>
                    </a:lnTo>
                    <a:lnTo>
                      <a:pt x="41" y="23"/>
                    </a:lnTo>
                    <a:lnTo>
                      <a:pt x="60" y="31"/>
                    </a:lnTo>
                    <a:lnTo>
                      <a:pt x="78" y="39"/>
                    </a:lnTo>
                    <a:lnTo>
                      <a:pt x="81" y="24"/>
                    </a:lnTo>
                    <a:lnTo>
                      <a:pt x="66" y="9"/>
                    </a:lnTo>
                    <a:lnTo>
                      <a:pt x="49" y="4"/>
                    </a:lnTo>
                    <a:lnTo>
                      <a:pt x="27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8" name="Freeform 17"/>
              <p:cNvSpPr>
                <a:spLocks/>
              </p:cNvSpPr>
              <p:nvPr/>
            </p:nvSpPr>
            <p:spPr bwMode="auto">
              <a:xfrm>
                <a:off x="4652" y="1970"/>
                <a:ext cx="96" cy="148"/>
              </a:xfrm>
              <a:custGeom>
                <a:avLst/>
                <a:gdLst>
                  <a:gd name="T0" fmla="*/ 67 w 192"/>
                  <a:gd name="T1" fmla="*/ 0 h 297"/>
                  <a:gd name="T2" fmla="*/ 48 w 192"/>
                  <a:gd name="T3" fmla="*/ 6 h 297"/>
                  <a:gd name="T4" fmla="*/ 34 w 192"/>
                  <a:gd name="T5" fmla="*/ 29 h 297"/>
                  <a:gd name="T6" fmla="*/ 28 w 192"/>
                  <a:gd name="T7" fmla="*/ 71 h 297"/>
                  <a:gd name="T8" fmla="*/ 0 w 192"/>
                  <a:gd name="T9" fmla="*/ 82 h 297"/>
                  <a:gd name="T10" fmla="*/ 42 w 192"/>
                  <a:gd name="T11" fmla="*/ 153 h 297"/>
                  <a:gd name="T12" fmla="*/ 71 w 192"/>
                  <a:gd name="T13" fmla="*/ 201 h 297"/>
                  <a:gd name="T14" fmla="*/ 90 w 192"/>
                  <a:gd name="T15" fmla="*/ 209 h 297"/>
                  <a:gd name="T16" fmla="*/ 85 w 192"/>
                  <a:gd name="T17" fmla="*/ 223 h 297"/>
                  <a:gd name="T18" fmla="*/ 139 w 192"/>
                  <a:gd name="T19" fmla="*/ 254 h 297"/>
                  <a:gd name="T20" fmla="*/ 170 w 192"/>
                  <a:gd name="T21" fmla="*/ 283 h 297"/>
                  <a:gd name="T22" fmla="*/ 181 w 192"/>
                  <a:gd name="T23" fmla="*/ 297 h 297"/>
                  <a:gd name="T24" fmla="*/ 192 w 192"/>
                  <a:gd name="T25" fmla="*/ 252 h 297"/>
                  <a:gd name="T26" fmla="*/ 184 w 192"/>
                  <a:gd name="T27" fmla="*/ 212 h 297"/>
                  <a:gd name="T28" fmla="*/ 172 w 192"/>
                  <a:gd name="T29" fmla="*/ 161 h 297"/>
                  <a:gd name="T30" fmla="*/ 127 w 192"/>
                  <a:gd name="T31" fmla="*/ 108 h 297"/>
                  <a:gd name="T32" fmla="*/ 93 w 192"/>
                  <a:gd name="T33" fmla="*/ 40 h 297"/>
                  <a:gd name="T34" fmla="*/ 67 w 192"/>
                  <a:gd name="T35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297">
                    <a:moveTo>
                      <a:pt x="67" y="0"/>
                    </a:moveTo>
                    <a:lnTo>
                      <a:pt x="48" y="6"/>
                    </a:lnTo>
                    <a:lnTo>
                      <a:pt x="34" y="29"/>
                    </a:lnTo>
                    <a:lnTo>
                      <a:pt x="28" y="71"/>
                    </a:lnTo>
                    <a:lnTo>
                      <a:pt x="0" y="82"/>
                    </a:lnTo>
                    <a:lnTo>
                      <a:pt x="42" y="153"/>
                    </a:lnTo>
                    <a:lnTo>
                      <a:pt x="71" y="201"/>
                    </a:lnTo>
                    <a:lnTo>
                      <a:pt x="90" y="209"/>
                    </a:lnTo>
                    <a:lnTo>
                      <a:pt x="85" y="223"/>
                    </a:lnTo>
                    <a:lnTo>
                      <a:pt x="139" y="254"/>
                    </a:lnTo>
                    <a:lnTo>
                      <a:pt x="170" y="283"/>
                    </a:lnTo>
                    <a:lnTo>
                      <a:pt x="181" y="297"/>
                    </a:lnTo>
                    <a:lnTo>
                      <a:pt x="192" y="252"/>
                    </a:lnTo>
                    <a:lnTo>
                      <a:pt x="184" y="212"/>
                    </a:lnTo>
                    <a:lnTo>
                      <a:pt x="172" y="161"/>
                    </a:lnTo>
                    <a:lnTo>
                      <a:pt x="127" y="108"/>
                    </a:lnTo>
                    <a:lnTo>
                      <a:pt x="93" y="4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DDD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9" name="Freeform 18"/>
              <p:cNvSpPr>
                <a:spLocks/>
              </p:cNvSpPr>
              <p:nvPr/>
            </p:nvSpPr>
            <p:spPr bwMode="auto">
              <a:xfrm>
                <a:off x="5175" y="1987"/>
                <a:ext cx="53" cy="256"/>
              </a:xfrm>
              <a:custGeom>
                <a:avLst/>
                <a:gdLst>
                  <a:gd name="T0" fmla="*/ 23 w 107"/>
                  <a:gd name="T1" fmla="*/ 513 h 513"/>
                  <a:gd name="T2" fmla="*/ 31 w 107"/>
                  <a:gd name="T3" fmla="*/ 482 h 513"/>
                  <a:gd name="T4" fmla="*/ 39 w 107"/>
                  <a:gd name="T5" fmla="*/ 413 h 513"/>
                  <a:gd name="T6" fmla="*/ 54 w 107"/>
                  <a:gd name="T7" fmla="*/ 340 h 513"/>
                  <a:gd name="T8" fmla="*/ 54 w 107"/>
                  <a:gd name="T9" fmla="*/ 249 h 513"/>
                  <a:gd name="T10" fmla="*/ 85 w 107"/>
                  <a:gd name="T11" fmla="*/ 165 h 513"/>
                  <a:gd name="T12" fmla="*/ 103 w 107"/>
                  <a:gd name="T13" fmla="*/ 104 h 513"/>
                  <a:gd name="T14" fmla="*/ 103 w 107"/>
                  <a:gd name="T15" fmla="*/ 35 h 513"/>
                  <a:gd name="T16" fmla="*/ 107 w 107"/>
                  <a:gd name="T17" fmla="*/ 8 h 513"/>
                  <a:gd name="T18" fmla="*/ 80 w 107"/>
                  <a:gd name="T19" fmla="*/ 0 h 513"/>
                  <a:gd name="T20" fmla="*/ 77 w 107"/>
                  <a:gd name="T21" fmla="*/ 96 h 513"/>
                  <a:gd name="T22" fmla="*/ 54 w 107"/>
                  <a:gd name="T23" fmla="*/ 177 h 513"/>
                  <a:gd name="T24" fmla="*/ 27 w 107"/>
                  <a:gd name="T25" fmla="*/ 310 h 513"/>
                  <a:gd name="T26" fmla="*/ 23 w 107"/>
                  <a:gd name="T27" fmla="*/ 409 h 513"/>
                  <a:gd name="T28" fmla="*/ 0 w 107"/>
                  <a:gd name="T29" fmla="*/ 493 h 513"/>
                  <a:gd name="T30" fmla="*/ 23 w 107"/>
                  <a:gd name="T31" fmla="*/ 513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7" h="513">
                    <a:moveTo>
                      <a:pt x="23" y="513"/>
                    </a:moveTo>
                    <a:lnTo>
                      <a:pt x="31" y="482"/>
                    </a:lnTo>
                    <a:lnTo>
                      <a:pt x="39" y="413"/>
                    </a:lnTo>
                    <a:lnTo>
                      <a:pt x="54" y="340"/>
                    </a:lnTo>
                    <a:lnTo>
                      <a:pt x="54" y="249"/>
                    </a:lnTo>
                    <a:lnTo>
                      <a:pt x="85" y="165"/>
                    </a:lnTo>
                    <a:lnTo>
                      <a:pt x="103" y="104"/>
                    </a:lnTo>
                    <a:lnTo>
                      <a:pt x="103" y="35"/>
                    </a:lnTo>
                    <a:lnTo>
                      <a:pt x="107" y="8"/>
                    </a:lnTo>
                    <a:lnTo>
                      <a:pt x="80" y="0"/>
                    </a:lnTo>
                    <a:lnTo>
                      <a:pt x="77" y="96"/>
                    </a:lnTo>
                    <a:lnTo>
                      <a:pt x="54" y="177"/>
                    </a:lnTo>
                    <a:lnTo>
                      <a:pt x="27" y="310"/>
                    </a:lnTo>
                    <a:lnTo>
                      <a:pt x="23" y="409"/>
                    </a:lnTo>
                    <a:lnTo>
                      <a:pt x="0" y="493"/>
                    </a:lnTo>
                    <a:lnTo>
                      <a:pt x="23" y="5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0" name="Freeform 19"/>
              <p:cNvSpPr>
                <a:spLocks/>
              </p:cNvSpPr>
              <p:nvPr/>
            </p:nvSpPr>
            <p:spPr bwMode="auto">
              <a:xfrm>
                <a:off x="4840" y="2293"/>
                <a:ext cx="189" cy="75"/>
              </a:xfrm>
              <a:custGeom>
                <a:avLst/>
                <a:gdLst>
                  <a:gd name="T0" fmla="*/ 0 w 379"/>
                  <a:gd name="T1" fmla="*/ 100 h 150"/>
                  <a:gd name="T2" fmla="*/ 31 w 379"/>
                  <a:gd name="T3" fmla="*/ 127 h 150"/>
                  <a:gd name="T4" fmla="*/ 92 w 379"/>
                  <a:gd name="T5" fmla="*/ 112 h 150"/>
                  <a:gd name="T6" fmla="*/ 138 w 379"/>
                  <a:gd name="T7" fmla="*/ 130 h 150"/>
                  <a:gd name="T8" fmla="*/ 187 w 379"/>
                  <a:gd name="T9" fmla="*/ 135 h 150"/>
                  <a:gd name="T10" fmla="*/ 237 w 379"/>
                  <a:gd name="T11" fmla="*/ 146 h 150"/>
                  <a:gd name="T12" fmla="*/ 303 w 379"/>
                  <a:gd name="T13" fmla="*/ 150 h 150"/>
                  <a:gd name="T14" fmla="*/ 364 w 379"/>
                  <a:gd name="T15" fmla="*/ 150 h 150"/>
                  <a:gd name="T16" fmla="*/ 379 w 379"/>
                  <a:gd name="T17" fmla="*/ 119 h 150"/>
                  <a:gd name="T18" fmla="*/ 375 w 379"/>
                  <a:gd name="T19" fmla="*/ 69 h 150"/>
                  <a:gd name="T20" fmla="*/ 352 w 379"/>
                  <a:gd name="T21" fmla="*/ 35 h 150"/>
                  <a:gd name="T22" fmla="*/ 299 w 379"/>
                  <a:gd name="T23" fmla="*/ 0 h 150"/>
                  <a:gd name="T24" fmla="*/ 214 w 379"/>
                  <a:gd name="T25" fmla="*/ 11 h 150"/>
                  <a:gd name="T26" fmla="*/ 98 w 379"/>
                  <a:gd name="T27" fmla="*/ 10 h 150"/>
                  <a:gd name="T28" fmla="*/ 101 w 379"/>
                  <a:gd name="T29" fmla="*/ 32 h 150"/>
                  <a:gd name="T30" fmla="*/ 94 w 379"/>
                  <a:gd name="T31" fmla="*/ 41 h 150"/>
                  <a:gd name="T32" fmla="*/ 65 w 379"/>
                  <a:gd name="T33" fmla="*/ 69 h 150"/>
                  <a:gd name="T34" fmla="*/ 3 w 379"/>
                  <a:gd name="T35" fmla="*/ 84 h 150"/>
                  <a:gd name="T36" fmla="*/ 0 w 379"/>
                  <a:gd name="T37" fmla="*/ 10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9" h="150">
                    <a:moveTo>
                      <a:pt x="0" y="100"/>
                    </a:moveTo>
                    <a:lnTo>
                      <a:pt x="31" y="127"/>
                    </a:lnTo>
                    <a:lnTo>
                      <a:pt x="92" y="112"/>
                    </a:lnTo>
                    <a:lnTo>
                      <a:pt x="138" y="130"/>
                    </a:lnTo>
                    <a:lnTo>
                      <a:pt x="187" y="135"/>
                    </a:lnTo>
                    <a:lnTo>
                      <a:pt x="237" y="146"/>
                    </a:lnTo>
                    <a:lnTo>
                      <a:pt x="303" y="150"/>
                    </a:lnTo>
                    <a:lnTo>
                      <a:pt x="364" y="150"/>
                    </a:lnTo>
                    <a:lnTo>
                      <a:pt x="379" y="119"/>
                    </a:lnTo>
                    <a:lnTo>
                      <a:pt x="375" y="69"/>
                    </a:lnTo>
                    <a:lnTo>
                      <a:pt x="352" y="35"/>
                    </a:lnTo>
                    <a:lnTo>
                      <a:pt x="299" y="0"/>
                    </a:lnTo>
                    <a:lnTo>
                      <a:pt x="214" y="11"/>
                    </a:lnTo>
                    <a:lnTo>
                      <a:pt x="98" y="10"/>
                    </a:lnTo>
                    <a:lnTo>
                      <a:pt x="101" y="32"/>
                    </a:lnTo>
                    <a:lnTo>
                      <a:pt x="94" y="41"/>
                    </a:lnTo>
                    <a:lnTo>
                      <a:pt x="65" y="69"/>
                    </a:lnTo>
                    <a:lnTo>
                      <a:pt x="3" y="84"/>
                    </a:ln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1" name="Freeform 20"/>
              <p:cNvSpPr>
                <a:spLocks/>
              </p:cNvSpPr>
              <p:nvPr/>
            </p:nvSpPr>
            <p:spPr bwMode="auto">
              <a:xfrm>
                <a:off x="5026" y="1976"/>
                <a:ext cx="308" cy="386"/>
              </a:xfrm>
              <a:custGeom>
                <a:avLst/>
                <a:gdLst>
                  <a:gd name="T0" fmla="*/ 49 w 616"/>
                  <a:gd name="T1" fmla="*/ 493 h 773"/>
                  <a:gd name="T2" fmla="*/ 133 w 616"/>
                  <a:gd name="T3" fmla="*/ 516 h 773"/>
                  <a:gd name="T4" fmla="*/ 172 w 616"/>
                  <a:gd name="T5" fmla="*/ 493 h 773"/>
                  <a:gd name="T6" fmla="*/ 260 w 616"/>
                  <a:gd name="T7" fmla="*/ 516 h 773"/>
                  <a:gd name="T8" fmla="*/ 18 w 616"/>
                  <a:gd name="T9" fmla="*/ 417 h 773"/>
                  <a:gd name="T10" fmla="*/ 115 w 616"/>
                  <a:gd name="T11" fmla="*/ 0 h 773"/>
                  <a:gd name="T12" fmla="*/ 340 w 616"/>
                  <a:gd name="T13" fmla="*/ 15 h 773"/>
                  <a:gd name="T14" fmla="*/ 444 w 616"/>
                  <a:gd name="T15" fmla="*/ 23 h 773"/>
                  <a:gd name="T16" fmla="*/ 505 w 616"/>
                  <a:gd name="T17" fmla="*/ 66 h 773"/>
                  <a:gd name="T18" fmla="*/ 604 w 616"/>
                  <a:gd name="T19" fmla="*/ 107 h 773"/>
                  <a:gd name="T20" fmla="*/ 604 w 616"/>
                  <a:gd name="T21" fmla="*/ 536 h 773"/>
                  <a:gd name="T22" fmla="*/ 616 w 616"/>
                  <a:gd name="T23" fmla="*/ 773 h 773"/>
                  <a:gd name="T24" fmla="*/ 317 w 616"/>
                  <a:gd name="T25" fmla="*/ 762 h 773"/>
                  <a:gd name="T26" fmla="*/ 153 w 616"/>
                  <a:gd name="T27" fmla="*/ 758 h 773"/>
                  <a:gd name="T28" fmla="*/ 0 w 616"/>
                  <a:gd name="T29" fmla="*/ 651 h 773"/>
                  <a:gd name="T30" fmla="*/ 34 w 616"/>
                  <a:gd name="T31" fmla="*/ 585 h 773"/>
                  <a:gd name="T32" fmla="*/ 49 w 616"/>
                  <a:gd name="T33" fmla="*/ 493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16" h="773">
                    <a:moveTo>
                      <a:pt x="49" y="493"/>
                    </a:moveTo>
                    <a:lnTo>
                      <a:pt x="133" y="516"/>
                    </a:lnTo>
                    <a:lnTo>
                      <a:pt x="172" y="493"/>
                    </a:lnTo>
                    <a:lnTo>
                      <a:pt x="260" y="516"/>
                    </a:lnTo>
                    <a:lnTo>
                      <a:pt x="18" y="417"/>
                    </a:lnTo>
                    <a:lnTo>
                      <a:pt x="115" y="0"/>
                    </a:lnTo>
                    <a:lnTo>
                      <a:pt x="340" y="15"/>
                    </a:lnTo>
                    <a:lnTo>
                      <a:pt x="444" y="23"/>
                    </a:lnTo>
                    <a:lnTo>
                      <a:pt x="505" y="66"/>
                    </a:lnTo>
                    <a:lnTo>
                      <a:pt x="604" y="107"/>
                    </a:lnTo>
                    <a:lnTo>
                      <a:pt x="604" y="536"/>
                    </a:lnTo>
                    <a:lnTo>
                      <a:pt x="616" y="773"/>
                    </a:lnTo>
                    <a:lnTo>
                      <a:pt x="317" y="762"/>
                    </a:lnTo>
                    <a:lnTo>
                      <a:pt x="153" y="758"/>
                    </a:lnTo>
                    <a:lnTo>
                      <a:pt x="0" y="651"/>
                    </a:lnTo>
                    <a:lnTo>
                      <a:pt x="34" y="585"/>
                    </a:lnTo>
                    <a:lnTo>
                      <a:pt x="49" y="49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2" name="Freeform 21"/>
              <p:cNvSpPr>
                <a:spLocks/>
              </p:cNvSpPr>
              <p:nvPr/>
            </p:nvSpPr>
            <p:spPr bwMode="auto">
              <a:xfrm>
                <a:off x="5018" y="2222"/>
                <a:ext cx="111" cy="142"/>
              </a:xfrm>
              <a:custGeom>
                <a:avLst/>
                <a:gdLst>
                  <a:gd name="T0" fmla="*/ 92 w 222"/>
                  <a:gd name="T1" fmla="*/ 23 h 284"/>
                  <a:gd name="T2" fmla="*/ 69 w 222"/>
                  <a:gd name="T3" fmla="*/ 61 h 284"/>
                  <a:gd name="T4" fmla="*/ 65 w 222"/>
                  <a:gd name="T5" fmla="*/ 115 h 284"/>
                  <a:gd name="T6" fmla="*/ 31 w 222"/>
                  <a:gd name="T7" fmla="*/ 150 h 284"/>
                  <a:gd name="T8" fmla="*/ 42 w 222"/>
                  <a:gd name="T9" fmla="*/ 165 h 284"/>
                  <a:gd name="T10" fmla="*/ 77 w 222"/>
                  <a:gd name="T11" fmla="*/ 181 h 284"/>
                  <a:gd name="T12" fmla="*/ 115 w 222"/>
                  <a:gd name="T13" fmla="*/ 208 h 284"/>
                  <a:gd name="T14" fmla="*/ 142 w 222"/>
                  <a:gd name="T15" fmla="*/ 231 h 284"/>
                  <a:gd name="T16" fmla="*/ 161 w 222"/>
                  <a:gd name="T17" fmla="*/ 188 h 284"/>
                  <a:gd name="T18" fmla="*/ 180 w 222"/>
                  <a:gd name="T19" fmla="*/ 124 h 284"/>
                  <a:gd name="T20" fmla="*/ 195 w 222"/>
                  <a:gd name="T21" fmla="*/ 81 h 284"/>
                  <a:gd name="T22" fmla="*/ 203 w 222"/>
                  <a:gd name="T23" fmla="*/ 58 h 284"/>
                  <a:gd name="T24" fmla="*/ 222 w 222"/>
                  <a:gd name="T25" fmla="*/ 73 h 284"/>
                  <a:gd name="T26" fmla="*/ 207 w 222"/>
                  <a:gd name="T27" fmla="*/ 104 h 284"/>
                  <a:gd name="T28" fmla="*/ 203 w 222"/>
                  <a:gd name="T29" fmla="*/ 115 h 284"/>
                  <a:gd name="T30" fmla="*/ 188 w 222"/>
                  <a:gd name="T31" fmla="*/ 170 h 284"/>
                  <a:gd name="T32" fmla="*/ 169 w 222"/>
                  <a:gd name="T33" fmla="*/ 231 h 284"/>
                  <a:gd name="T34" fmla="*/ 169 w 222"/>
                  <a:gd name="T35" fmla="*/ 284 h 284"/>
                  <a:gd name="T36" fmla="*/ 126 w 222"/>
                  <a:gd name="T37" fmla="*/ 261 h 284"/>
                  <a:gd name="T38" fmla="*/ 100 w 222"/>
                  <a:gd name="T39" fmla="*/ 238 h 284"/>
                  <a:gd name="T40" fmla="*/ 69 w 222"/>
                  <a:gd name="T41" fmla="*/ 219 h 284"/>
                  <a:gd name="T42" fmla="*/ 34 w 222"/>
                  <a:gd name="T43" fmla="*/ 188 h 284"/>
                  <a:gd name="T44" fmla="*/ 0 w 222"/>
                  <a:gd name="T45" fmla="*/ 165 h 284"/>
                  <a:gd name="T46" fmla="*/ 16 w 222"/>
                  <a:gd name="T47" fmla="*/ 127 h 284"/>
                  <a:gd name="T48" fmla="*/ 39 w 222"/>
                  <a:gd name="T49" fmla="*/ 77 h 284"/>
                  <a:gd name="T50" fmla="*/ 46 w 222"/>
                  <a:gd name="T51" fmla="*/ 43 h 284"/>
                  <a:gd name="T52" fmla="*/ 65 w 222"/>
                  <a:gd name="T53" fmla="*/ 0 h 284"/>
                  <a:gd name="T54" fmla="*/ 92 w 222"/>
                  <a:gd name="T55" fmla="*/ 23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2" h="284">
                    <a:moveTo>
                      <a:pt x="92" y="23"/>
                    </a:moveTo>
                    <a:lnTo>
                      <a:pt x="69" y="61"/>
                    </a:lnTo>
                    <a:lnTo>
                      <a:pt x="65" y="115"/>
                    </a:lnTo>
                    <a:lnTo>
                      <a:pt x="31" y="150"/>
                    </a:lnTo>
                    <a:lnTo>
                      <a:pt x="42" y="165"/>
                    </a:lnTo>
                    <a:lnTo>
                      <a:pt x="77" y="181"/>
                    </a:lnTo>
                    <a:lnTo>
                      <a:pt x="115" y="208"/>
                    </a:lnTo>
                    <a:lnTo>
                      <a:pt x="142" y="231"/>
                    </a:lnTo>
                    <a:lnTo>
                      <a:pt x="161" y="188"/>
                    </a:lnTo>
                    <a:lnTo>
                      <a:pt x="180" y="124"/>
                    </a:lnTo>
                    <a:lnTo>
                      <a:pt x="195" y="81"/>
                    </a:lnTo>
                    <a:lnTo>
                      <a:pt x="203" y="58"/>
                    </a:lnTo>
                    <a:lnTo>
                      <a:pt x="222" y="73"/>
                    </a:lnTo>
                    <a:lnTo>
                      <a:pt x="207" y="104"/>
                    </a:lnTo>
                    <a:lnTo>
                      <a:pt x="203" y="115"/>
                    </a:lnTo>
                    <a:lnTo>
                      <a:pt x="188" y="170"/>
                    </a:lnTo>
                    <a:lnTo>
                      <a:pt x="169" y="231"/>
                    </a:lnTo>
                    <a:lnTo>
                      <a:pt x="169" y="284"/>
                    </a:lnTo>
                    <a:lnTo>
                      <a:pt x="126" y="261"/>
                    </a:lnTo>
                    <a:lnTo>
                      <a:pt x="100" y="238"/>
                    </a:lnTo>
                    <a:lnTo>
                      <a:pt x="69" y="219"/>
                    </a:lnTo>
                    <a:lnTo>
                      <a:pt x="34" y="188"/>
                    </a:lnTo>
                    <a:lnTo>
                      <a:pt x="0" y="165"/>
                    </a:lnTo>
                    <a:lnTo>
                      <a:pt x="16" y="127"/>
                    </a:lnTo>
                    <a:lnTo>
                      <a:pt x="39" y="77"/>
                    </a:lnTo>
                    <a:lnTo>
                      <a:pt x="46" y="43"/>
                    </a:lnTo>
                    <a:lnTo>
                      <a:pt x="65" y="0"/>
                    </a:lnTo>
                    <a:lnTo>
                      <a:pt x="92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3" name="Freeform 22"/>
              <p:cNvSpPr>
                <a:spLocks/>
              </p:cNvSpPr>
              <p:nvPr/>
            </p:nvSpPr>
            <p:spPr bwMode="auto">
              <a:xfrm>
                <a:off x="5078" y="2222"/>
                <a:ext cx="72" cy="17"/>
              </a:xfrm>
              <a:custGeom>
                <a:avLst/>
                <a:gdLst>
                  <a:gd name="T0" fmla="*/ 0 w 145"/>
                  <a:gd name="T1" fmla="*/ 16 h 36"/>
                  <a:gd name="T2" fmla="*/ 7 w 145"/>
                  <a:gd name="T3" fmla="*/ 19 h 36"/>
                  <a:gd name="T4" fmla="*/ 15 w 145"/>
                  <a:gd name="T5" fmla="*/ 21 h 36"/>
                  <a:gd name="T6" fmla="*/ 24 w 145"/>
                  <a:gd name="T7" fmla="*/ 24 h 36"/>
                  <a:gd name="T8" fmla="*/ 32 w 145"/>
                  <a:gd name="T9" fmla="*/ 28 h 36"/>
                  <a:gd name="T10" fmla="*/ 39 w 145"/>
                  <a:gd name="T11" fmla="*/ 31 h 36"/>
                  <a:gd name="T12" fmla="*/ 45 w 145"/>
                  <a:gd name="T13" fmla="*/ 34 h 36"/>
                  <a:gd name="T14" fmla="*/ 49 w 145"/>
                  <a:gd name="T15" fmla="*/ 35 h 36"/>
                  <a:gd name="T16" fmla="*/ 50 w 145"/>
                  <a:gd name="T17" fmla="*/ 36 h 36"/>
                  <a:gd name="T18" fmla="*/ 103 w 145"/>
                  <a:gd name="T19" fmla="*/ 28 h 36"/>
                  <a:gd name="T20" fmla="*/ 145 w 145"/>
                  <a:gd name="T21" fmla="*/ 24 h 36"/>
                  <a:gd name="T22" fmla="*/ 103 w 145"/>
                  <a:gd name="T23" fmla="*/ 1 h 36"/>
                  <a:gd name="T24" fmla="*/ 99 w 145"/>
                  <a:gd name="T25" fmla="*/ 1 h 36"/>
                  <a:gd name="T26" fmla="*/ 91 w 145"/>
                  <a:gd name="T27" fmla="*/ 0 h 36"/>
                  <a:gd name="T28" fmla="*/ 81 w 145"/>
                  <a:gd name="T29" fmla="*/ 0 h 36"/>
                  <a:gd name="T30" fmla="*/ 69 w 145"/>
                  <a:gd name="T31" fmla="*/ 1 h 36"/>
                  <a:gd name="T32" fmla="*/ 62 w 145"/>
                  <a:gd name="T33" fmla="*/ 2 h 36"/>
                  <a:gd name="T34" fmla="*/ 54 w 145"/>
                  <a:gd name="T35" fmla="*/ 4 h 36"/>
                  <a:gd name="T36" fmla="*/ 45 w 145"/>
                  <a:gd name="T37" fmla="*/ 4 h 36"/>
                  <a:gd name="T38" fmla="*/ 36 w 145"/>
                  <a:gd name="T39" fmla="*/ 5 h 36"/>
                  <a:gd name="T40" fmla="*/ 28 w 145"/>
                  <a:gd name="T41" fmla="*/ 5 h 36"/>
                  <a:gd name="T42" fmla="*/ 21 w 145"/>
                  <a:gd name="T43" fmla="*/ 5 h 36"/>
                  <a:gd name="T44" fmla="*/ 16 w 145"/>
                  <a:gd name="T45" fmla="*/ 5 h 36"/>
                  <a:gd name="T46" fmla="*/ 15 w 145"/>
                  <a:gd name="T47" fmla="*/ 5 h 36"/>
                  <a:gd name="T48" fmla="*/ 0 w 145"/>
                  <a:gd name="T49" fmla="*/ 1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5" h="36">
                    <a:moveTo>
                      <a:pt x="0" y="16"/>
                    </a:moveTo>
                    <a:lnTo>
                      <a:pt x="7" y="19"/>
                    </a:lnTo>
                    <a:lnTo>
                      <a:pt x="15" y="21"/>
                    </a:lnTo>
                    <a:lnTo>
                      <a:pt x="24" y="24"/>
                    </a:lnTo>
                    <a:lnTo>
                      <a:pt x="32" y="28"/>
                    </a:lnTo>
                    <a:lnTo>
                      <a:pt x="39" y="31"/>
                    </a:lnTo>
                    <a:lnTo>
                      <a:pt x="45" y="34"/>
                    </a:lnTo>
                    <a:lnTo>
                      <a:pt x="49" y="35"/>
                    </a:lnTo>
                    <a:lnTo>
                      <a:pt x="50" y="36"/>
                    </a:lnTo>
                    <a:lnTo>
                      <a:pt x="103" y="28"/>
                    </a:lnTo>
                    <a:lnTo>
                      <a:pt x="145" y="24"/>
                    </a:lnTo>
                    <a:lnTo>
                      <a:pt x="103" y="1"/>
                    </a:lnTo>
                    <a:lnTo>
                      <a:pt x="99" y="1"/>
                    </a:lnTo>
                    <a:lnTo>
                      <a:pt x="91" y="0"/>
                    </a:lnTo>
                    <a:lnTo>
                      <a:pt x="81" y="0"/>
                    </a:lnTo>
                    <a:lnTo>
                      <a:pt x="69" y="1"/>
                    </a:lnTo>
                    <a:lnTo>
                      <a:pt x="62" y="2"/>
                    </a:lnTo>
                    <a:lnTo>
                      <a:pt x="54" y="4"/>
                    </a:lnTo>
                    <a:lnTo>
                      <a:pt x="45" y="4"/>
                    </a:lnTo>
                    <a:lnTo>
                      <a:pt x="36" y="5"/>
                    </a:lnTo>
                    <a:lnTo>
                      <a:pt x="28" y="5"/>
                    </a:lnTo>
                    <a:lnTo>
                      <a:pt x="21" y="5"/>
                    </a:lnTo>
                    <a:lnTo>
                      <a:pt x="16" y="5"/>
                    </a:lnTo>
                    <a:lnTo>
                      <a:pt x="15" y="5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4" name="Freeform 23"/>
              <p:cNvSpPr>
                <a:spLocks/>
              </p:cNvSpPr>
              <p:nvPr/>
            </p:nvSpPr>
            <p:spPr bwMode="auto">
              <a:xfrm>
                <a:off x="5035" y="1964"/>
                <a:ext cx="169" cy="220"/>
              </a:xfrm>
              <a:custGeom>
                <a:avLst/>
                <a:gdLst>
                  <a:gd name="T0" fmla="*/ 23 w 337"/>
                  <a:gd name="T1" fmla="*/ 440 h 440"/>
                  <a:gd name="T2" fmla="*/ 39 w 337"/>
                  <a:gd name="T3" fmla="*/ 345 h 440"/>
                  <a:gd name="T4" fmla="*/ 66 w 337"/>
                  <a:gd name="T5" fmla="*/ 238 h 440"/>
                  <a:gd name="T6" fmla="*/ 74 w 337"/>
                  <a:gd name="T7" fmla="*/ 153 h 440"/>
                  <a:gd name="T8" fmla="*/ 89 w 337"/>
                  <a:gd name="T9" fmla="*/ 92 h 440"/>
                  <a:gd name="T10" fmla="*/ 104 w 337"/>
                  <a:gd name="T11" fmla="*/ 35 h 440"/>
                  <a:gd name="T12" fmla="*/ 146 w 337"/>
                  <a:gd name="T13" fmla="*/ 38 h 440"/>
                  <a:gd name="T14" fmla="*/ 196 w 337"/>
                  <a:gd name="T15" fmla="*/ 54 h 440"/>
                  <a:gd name="T16" fmla="*/ 253 w 337"/>
                  <a:gd name="T17" fmla="*/ 50 h 440"/>
                  <a:gd name="T18" fmla="*/ 288 w 337"/>
                  <a:gd name="T19" fmla="*/ 46 h 440"/>
                  <a:gd name="T20" fmla="*/ 330 w 337"/>
                  <a:gd name="T21" fmla="*/ 61 h 440"/>
                  <a:gd name="T22" fmla="*/ 337 w 337"/>
                  <a:gd name="T23" fmla="*/ 38 h 440"/>
                  <a:gd name="T24" fmla="*/ 245 w 337"/>
                  <a:gd name="T25" fmla="*/ 23 h 440"/>
                  <a:gd name="T26" fmla="*/ 176 w 337"/>
                  <a:gd name="T27" fmla="*/ 27 h 440"/>
                  <a:gd name="T28" fmla="*/ 104 w 337"/>
                  <a:gd name="T29" fmla="*/ 0 h 440"/>
                  <a:gd name="T30" fmla="*/ 81 w 337"/>
                  <a:gd name="T31" fmla="*/ 4 h 440"/>
                  <a:gd name="T32" fmla="*/ 69 w 337"/>
                  <a:gd name="T33" fmla="*/ 69 h 440"/>
                  <a:gd name="T34" fmla="*/ 46 w 337"/>
                  <a:gd name="T35" fmla="*/ 185 h 440"/>
                  <a:gd name="T36" fmla="*/ 12 w 337"/>
                  <a:gd name="T37" fmla="*/ 307 h 440"/>
                  <a:gd name="T38" fmla="*/ 8 w 337"/>
                  <a:gd name="T39" fmla="*/ 376 h 440"/>
                  <a:gd name="T40" fmla="*/ 0 w 337"/>
                  <a:gd name="T41" fmla="*/ 440 h 440"/>
                  <a:gd name="T42" fmla="*/ 23 w 337"/>
                  <a:gd name="T43" fmla="*/ 44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7" h="440">
                    <a:moveTo>
                      <a:pt x="23" y="440"/>
                    </a:moveTo>
                    <a:lnTo>
                      <a:pt x="39" y="345"/>
                    </a:lnTo>
                    <a:lnTo>
                      <a:pt x="66" y="238"/>
                    </a:lnTo>
                    <a:lnTo>
                      <a:pt x="74" y="153"/>
                    </a:lnTo>
                    <a:lnTo>
                      <a:pt x="89" y="92"/>
                    </a:lnTo>
                    <a:lnTo>
                      <a:pt x="104" y="35"/>
                    </a:lnTo>
                    <a:lnTo>
                      <a:pt x="146" y="38"/>
                    </a:lnTo>
                    <a:lnTo>
                      <a:pt x="196" y="54"/>
                    </a:lnTo>
                    <a:lnTo>
                      <a:pt x="253" y="50"/>
                    </a:lnTo>
                    <a:lnTo>
                      <a:pt x="288" y="46"/>
                    </a:lnTo>
                    <a:lnTo>
                      <a:pt x="330" y="61"/>
                    </a:lnTo>
                    <a:lnTo>
                      <a:pt x="337" y="38"/>
                    </a:lnTo>
                    <a:lnTo>
                      <a:pt x="245" y="23"/>
                    </a:lnTo>
                    <a:lnTo>
                      <a:pt x="176" y="27"/>
                    </a:lnTo>
                    <a:lnTo>
                      <a:pt x="104" y="0"/>
                    </a:lnTo>
                    <a:lnTo>
                      <a:pt x="81" y="4"/>
                    </a:lnTo>
                    <a:lnTo>
                      <a:pt x="69" y="69"/>
                    </a:lnTo>
                    <a:lnTo>
                      <a:pt x="46" y="185"/>
                    </a:lnTo>
                    <a:lnTo>
                      <a:pt x="12" y="307"/>
                    </a:lnTo>
                    <a:lnTo>
                      <a:pt x="8" y="376"/>
                    </a:lnTo>
                    <a:lnTo>
                      <a:pt x="0" y="440"/>
                    </a:lnTo>
                    <a:lnTo>
                      <a:pt x="23" y="4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5" name="Freeform 24"/>
              <p:cNvSpPr>
                <a:spLocks/>
              </p:cNvSpPr>
              <p:nvPr/>
            </p:nvSpPr>
            <p:spPr bwMode="auto">
              <a:xfrm>
                <a:off x="5196" y="1981"/>
                <a:ext cx="146" cy="56"/>
              </a:xfrm>
              <a:custGeom>
                <a:avLst/>
                <a:gdLst>
                  <a:gd name="T0" fmla="*/ 8 w 292"/>
                  <a:gd name="T1" fmla="*/ 26 h 110"/>
                  <a:gd name="T2" fmla="*/ 65 w 292"/>
                  <a:gd name="T3" fmla="*/ 19 h 110"/>
                  <a:gd name="T4" fmla="*/ 111 w 292"/>
                  <a:gd name="T5" fmla="*/ 31 h 110"/>
                  <a:gd name="T6" fmla="*/ 134 w 292"/>
                  <a:gd name="T7" fmla="*/ 46 h 110"/>
                  <a:gd name="T8" fmla="*/ 142 w 292"/>
                  <a:gd name="T9" fmla="*/ 72 h 110"/>
                  <a:gd name="T10" fmla="*/ 173 w 292"/>
                  <a:gd name="T11" fmla="*/ 80 h 110"/>
                  <a:gd name="T12" fmla="*/ 223 w 292"/>
                  <a:gd name="T13" fmla="*/ 107 h 110"/>
                  <a:gd name="T14" fmla="*/ 264 w 292"/>
                  <a:gd name="T15" fmla="*/ 107 h 110"/>
                  <a:gd name="T16" fmla="*/ 292 w 292"/>
                  <a:gd name="T17" fmla="*/ 110 h 110"/>
                  <a:gd name="T18" fmla="*/ 280 w 292"/>
                  <a:gd name="T19" fmla="*/ 84 h 110"/>
                  <a:gd name="T20" fmla="*/ 165 w 292"/>
                  <a:gd name="T21" fmla="*/ 54 h 110"/>
                  <a:gd name="T22" fmla="*/ 150 w 292"/>
                  <a:gd name="T23" fmla="*/ 19 h 110"/>
                  <a:gd name="T24" fmla="*/ 76 w 292"/>
                  <a:gd name="T25" fmla="*/ 0 h 110"/>
                  <a:gd name="T26" fmla="*/ 0 w 292"/>
                  <a:gd name="T27" fmla="*/ 3 h 110"/>
                  <a:gd name="T28" fmla="*/ 8 w 292"/>
                  <a:gd name="T29" fmla="*/ 2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2" h="110">
                    <a:moveTo>
                      <a:pt x="8" y="26"/>
                    </a:moveTo>
                    <a:lnTo>
                      <a:pt x="65" y="19"/>
                    </a:lnTo>
                    <a:lnTo>
                      <a:pt x="111" y="31"/>
                    </a:lnTo>
                    <a:lnTo>
                      <a:pt x="134" y="46"/>
                    </a:lnTo>
                    <a:lnTo>
                      <a:pt x="142" y="72"/>
                    </a:lnTo>
                    <a:lnTo>
                      <a:pt x="173" y="80"/>
                    </a:lnTo>
                    <a:lnTo>
                      <a:pt x="223" y="107"/>
                    </a:lnTo>
                    <a:lnTo>
                      <a:pt x="264" y="107"/>
                    </a:lnTo>
                    <a:lnTo>
                      <a:pt x="292" y="110"/>
                    </a:lnTo>
                    <a:lnTo>
                      <a:pt x="280" y="84"/>
                    </a:lnTo>
                    <a:lnTo>
                      <a:pt x="165" y="54"/>
                    </a:lnTo>
                    <a:lnTo>
                      <a:pt x="150" y="19"/>
                    </a:lnTo>
                    <a:lnTo>
                      <a:pt x="76" y="0"/>
                    </a:lnTo>
                    <a:lnTo>
                      <a:pt x="0" y="3"/>
                    </a:lnTo>
                    <a:lnTo>
                      <a:pt x="8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6" name="Freeform 25"/>
              <p:cNvSpPr>
                <a:spLocks/>
              </p:cNvSpPr>
              <p:nvPr/>
            </p:nvSpPr>
            <p:spPr bwMode="auto">
              <a:xfrm>
                <a:off x="5097" y="2343"/>
                <a:ext cx="235" cy="32"/>
              </a:xfrm>
              <a:custGeom>
                <a:avLst/>
                <a:gdLst>
                  <a:gd name="T0" fmla="*/ 12 w 471"/>
                  <a:gd name="T1" fmla="*/ 42 h 65"/>
                  <a:gd name="T2" fmla="*/ 69 w 471"/>
                  <a:gd name="T3" fmla="*/ 38 h 65"/>
                  <a:gd name="T4" fmla="*/ 72 w 471"/>
                  <a:gd name="T5" fmla="*/ 39 h 65"/>
                  <a:gd name="T6" fmla="*/ 76 w 471"/>
                  <a:gd name="T7" fmla="*/ 42 h 65"/>
                  <a:gd name="T8" fmla="*/ 84 w 471"/>
                  <a:gd name="T9" fmla="*/ 45 h 65"/>
                  <a:gd name="T10" fmla="*/ 92 w 471"/>
                  <a:gd name="T11" fmla="*/ 46 h 65"/>
                  <a:gd name="T12" fmla="*/ 97 w 471"/>
                  <a:gd name="T13" fmla="*/ 46 h 65"/>
                  <a:gd name="T14" fmla="*/ 102 w 471"/>
                  <a:gd name="T15" fmla="*/ 45 h 65"/>
                  <a:gd name="T16" fmla="*/ 106 w 471"/>
                  <a:gd name="T17" fmla="*/ 45 h 65"/>
                  <a:gd name="T18" fmla="*/ 112 w 471"/>
                  <a:gd name="T19" fmla="*/ 44 h 65"/>
                  <a:gd name="T20" fmla="*/ 117 w 471"/>
                  <a:gd name="T21" fmla="*/ 44 h 65"/>
                  <a:gd name="T22" fmla="*/ 121 w 471"/>
                  <a:gd name="T23" fmla="*/ 44 h 65"/>
                  <a:gd name="T24" fmla="*/ 126 w 471"/>
                  <a:gd name="T25" fmla="*/ 45 h 65"/>
                  <a:gd name="T26" fmla="*/ 130 w 471"/>
                  <a:gd name="T27" fmla="*/ 46 h 65"/>
                  <a:gd name="T28" fmla="*/ 135 w 471"/>
                  <a:gd name="T29" fmla="*/ 47 h 65"/>
                  <a:gd name="T30" fmla="*/ 140 w 471"/>
                  <a:gd name="T31" fmla="*/ 47 h 65"/>
                  <a:gd name="T32" fmla="*/ 143 w 471"/>
                  <a:gd name="T33" fmla="*/ 46 h 65"/>
                  <a:gd name="T34" fmla="*/ 148 w 471"/>
                  <a:gd name="T35" fmla="*/ 46 h 65"/>
                  <a:gd name="T36" fmla="*/ 152 w 471"/>
                  <a:gd name="T37" fmla="*/ 46 h 65"/>
                  <a:gd name="T38" fmla="*/ 157 w 471"/>
                  <a:gd name="T39" fmla="*/ 46 h 65"/>
                  <a:gd name="T40" fmla="*/ 160 w 471"/>
                  <a:gd name="T41" fmla="*/ 47 h 65"/>
                  <a:gd name="T42" fmla="*/ 165 w 471"/>
                  <a:gd name="T43" fmla="*/ 50 h 65"/>
                  <a:gd name="T44" fmla="*/ 171 w 471"/>
                  <a:gd name="T45" fmla="*/ 53 h 65"/>
                  <a:gd name="T46" fmla="*/ 180 w 471"/>
                  <a:gd name="T47" fmla="*/ 55 h 65"/>
                  <a:gd name="T48" fmla="*/ 189 w 471"/>
                  <a:gd name="T49" fmla="*/ 58 h 65"/>
                  <a:gd name="T50" fmla="*/ 199 w 471"/>
                  <a:gd name="T51" fmla="*/ 60 h 65"/>
                  <a:gd name="T52" fmla="*/ 210 w 471"/>
                  <a:gd name="T53" fmla="*/ 62 h 65"/>
                  <a:gd name="T54" fmla="*/ 218 w 471"/>
                  <a:gd name="T55" fmla="*/ 64 h 65"/>
                  <a:gd name="T56" fmla="*/ 224 w 471"/>
                  <a:gd name="T57" fmla="*/ 65 h 65"/>
                  <a:gd name="T58" fmla="*/ 226 w 471"/>
                  <a:gd name="T59" fmla="*/ 65 h 65"/>
                  <a:gd name="T60" fmla="*/ 315 w 471"/>
                  <a:gd name="T61" fmla="*/ 53 h 65"/>
                  <a:gd name="T62" fmla="*/ 317 w 471"/>
                  <a:gd name="T63" fmla="*/ 53 h 65"/>
                  <a:gd name="T64" fmla="*/ 324 w 471"/>
                  <a:gd name="T65" fmla="*/ 53 h 65"/>
                  <a:gd name="T66" fmla="*/ 334 w 471"/>
                  <a:gd name="T67" fmla="*/ 53 h 65"/>
                  <a:gd name="T68" fmla="*/ 346 w 471"/>
                  <a:gd name="T69" fmla="*/ 53 h 65"/>
                  <a:gd name="T70" fmla="*/ 358 w 471"/>
                  <a:gd name="T71" fmla="*/ 54 h 65"/>
                  <a:gd name="T72" fmla="*/ 371 w 471"/>
                  <a:gd name="T73" fmla="*/ 55 h 65"/>
                  <a:gd name="T74" fmla="*/ 382 w 471"/>
                  <a:gd name="T75" fmla="*/ 57 h 65"/>
                  <a:gd name="T76" fmla="*/ 390 w 471"/>
                  <a:gd name="T77" fmla="*/ 58 h 65"/>
                  <a:gd name="T78" fmla="*/ 399 w 471"/>
                  <a:gd name="T79" fmla="*/ 59 h 65"/>
                  <a:gd name="T80" fmla="*/ 408 w 471"/>
                  <a:gd name="T81" fmla="*/ 60 h 65"/>
                  <a:gd name="T82" fmla="*/ 418 w 471"/>
                  <a:gd name="T83" fmla="*/ 60 h 65"/>
                  <a:gd name="T84" fmla="*/ 428 w 471"/>
                  <a:gd name="T85" fmla="*/ 61 h 65"/>
                  <a:gd name="T86" fmla="*/ 438 w 471"/>
                  <a:gd name="T87" fmla="*/ 61 h 65"/>
                  <a:gd name="T88" fmla="*/ 445 w 471"/>
                  <a:gd name="T89" fmla="*/ 61 h 65"/>
                  <a:gd name="T90" fmla="*/ 449 w 471"/>
                  <a:gd name="T91" fmla="*/ 61 h 65"/>
                  <a:gd name="T92" fmla="*/ 452 w 471"/>
                  <a:gd name="T93" fmla="*/ 61 h 65"/>
                  <a:gd name="T94" fmla="*/ 471 w 471"/>
                  <a:gd name="T95" fmla="*/ 15 h 65"/>
                  <a:gd name="T96" fmla="*/ 379 w 471"/>
                  <a:gd name="T97" fmla="*/ 19 h 65"/>
                  <a:gd name="T98" fmla="*/ 226 w 471"/>
                  <a:gd name="T99" fmla="*/ 23 h 65"/>
                  <a:gd name="T100" fmla="*/ 173 w 471"/>
                  <a:gd name="T101" fmla="*/ 15 h 65"/>
                  <a:gd name="T102" fmla="*/ 130 w 471"/>
                  <a:gd name="T103" fmla="*/ 15 h 65"/>
                  <a:gd name="T104" fmla="*/ 104 w 471"/>
                  <a:gd name="T105" fmla="*/ 12 h 65"/>
                  <a:gd name="T106" fmla="*/ 53 w 471"/>
                  <a:gd name="T107" fmla="*/ 12 h 65"/>
                  <a:gd name="T108" fmla="*/ 38 w 471"/>
                  <a:gd name="T109" fmla="*/ 12 h 65"/>
                  <a:gd name="T110" fmla="*/ 0 w 471"/>
                  <a:gd name="T111" fmla="*/ 0 h 65"/>
                  <a:gd name="T112" fmla="*/ 12 w 471"/>
                  <a:gd name="T113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71" h="65">
                    <a:moveTo>
                      <a:pt x="12" y="42"/>
                    </a:moveTo>
                    <a:lnTo>
                      <a:pt x="69" y="38"/>
                    </a:lnTo>
                    <a:lnTo>
                      <a:pt x="72" y="39"/>
                    </a:lnTo>
                    <a:lnTo>
                      <a:pt x="76" y="42"/>
                    </a:lnTo>
                    <a:lnTo>
                      <a:pt x="84" y="45"/>
                    </a:lnTo>
                    <a:lnTo>
                      <a:pt x="92" y="46"/>
                    </a:lnTo>
                    <a:lnTo>
                      <a:pt x="97" y="46"/>
                    </a:lnTo>
                    <a:lnTo>
                      <a:pt x="102" y="45"/>
                    </a:lnTo>
                    <a:lnTo>
                      <a:pt x="106" y="45"/>
                    </a:lnTo>
                    <a:lnTo>
                      <a:pt x="112" y="44"/>
                    </a:lnTo>
                    <a:lnTo>
                      <a:pt x="117" y="44"/>
                    </a:lnTo>
                    <a:lnTo>
                      <a:pt x="121" y="44"/>
                    </a:lnTo>
                    <a:lnTo>
                      <a:pt x="126" y="45"/>
                    </a:lnTo>
                    <a:lnTo>
                      <a:pt x="130" y="46"/>
                    </a:lnTo>
                    <a:lnTo>
                      <a:pt x="135" y="47"/>
                    </a:lnTo>
                    <a:lnTo>
                      <a:pt x="140" y="47"/>
                    </a:lnTo>
                    <a:lnTo>
                      <a:pt x="143" y="46"/>
                    </a:lnTo>
                    <a:lnTo>
                      <a:pt x="148" y="46"/>
                    </a:lnTo>
                    <a:lnTo>
                      <a:pt x="152" y="46"/>
                    </a:lnTo>
                    <a:lnTo>
                      <a:pt x="157" y="46"/>
                    </a:lnTo>
                    <a:lnTo>
                      <a:pt x="160" y="47"/>
                    </a:lnTo>
                    <a:lnTo>
                      <a:pt x="165" y="50"/>
                    </a:lnTo>
                    <a:lnTo>
                      <a:pt x="171" y="53"/>
                    </a:lnTo>
                    <a:lnTo>
                      <a:pt x="180" y="55"/>
                    </a:lnTo>
                    <a:lnTo>
                      <a:pt x="189" y="58"/>
                    </a:lnTo>
                    <a:lnTo>
                      <a:pt x="199" y="60"/>
                    </a:lnTo>
                    <a:lnTo>
                      <a:pt x="210" y="62"/>
                    </a:lnTo>
                    <a:lnTo>
                      <a:pt x="218" y="64"/>
                    </a:lnTo>
                    <a:lnTo>
                      <a:pt x="224" y="65"/>
                    </a:lnTo>
                    <a:lnTo>
                      <a:pt x="226" y="65"/>
                    </a:lnTo>
                    <a:lnTo>
                      <a:pt x="315" y="53"/>
                    </a:lnTo>
                    <a:lnTo>
                      <a:pt x="317" y="53"/>
                    </a:lnTo>
                    <a:lnTo>
                      <a:pt x="324" y="53"/>
                    </a:lnTo>
                    <a:lnTo>
                      <a:pt x="334" y="53"/>
                    </a:lnTo>
                    <a:lnTo>
                      <a:pt x="346" y="53"/>
                    </a:lnTo>
                    <a:lnTo>
                      <a:pt x="358" y="54"/>
                    </a:lnTo>
                    <a:lnTo>
                      <a:pt x="371" y="55"/>
                    </a:lnTo>
                    <a:lnTo>
                      <a:pt x="382" y="57"/>
                    </a:lnTo>
                    <a:lnTo>
                      <a:pt x="390" y="58"/>
                    </a:lnTo>
                    <a:lnTo>
                      <a:pt x="399" y="59"/>
                    </a:lnTo>
                    <a:lnTo>
                      <a:pt x="408" y="60"/>
                    </a:lnTo>
                    <a:lnTo>
                      <a:pt x="418" y="60"/>
                    </a:lnTo>
                    <a:lnTo>
                      <a:pt x="428" y="61"/>
                    </a:lnTo>
                    <a:lnTo>
                      <a:pt x="438" y="61"/>
                    </a:lnTo>
                    <a:lnTo>
                      <a:pt x="445" y="61"/>
                    </a:lnTo>
                    <a:lnTo>
                      <a:pt x="449" y="61"/>
                    </a:lnTo>
                    <a:lnTo>
                      <a:pt x="452" y="61"/>
                    </a:lnTo>
                    <a:lnTo>
                      <a:pt x="471" y="15"/>
                    </a:lnTo>
                    <a:lnTo>
                      <a:pt x="379" y="19"/>
                    </a:lnTo>
                    <a:lnTo>
                      <a:pt x="226" y="23"/>
                    </a:lnTo>
                    <a:lnTo>
                      <a:pt x="173" y="15"/>
                    </a:lnTo>
                    <a:lnTo>
                      <a:pt x="130" y="15"/>
                    </a:lnTo>
                    <a:lnTo>
                      <a:pt x="104" y="12"/>
                    </a:lnTo>
                    <a:lnTo>
                      <a:pt x="53" y="12"/>
                    </a:lnTo>
                    <a:lnTo>
                      <a:pt x="38" y="12"/>
                    </a:lnTo>
                    <a:lnTo>
                      <a:pt x="0" y="0"/>
                    </a:lnTo>
                    <a:lnTo>
                      <a:pt x="12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7" name="Freeform 26"/>
              <p:cNvSpPr>
                <a:spLocks/>
              </p:cNvSpPr>
              <p:nvPr/>
            </p:nvSpPr>
            <p:spPr bwMode="auto">
              <a:xfrm>
                <a:off x="5139" y="2255"/>
                <a:ext cx="17" cy="100"/>
              </a:xfrm>
              <a:custGeom>
                <a:avLst/>
                <a:gdLst>
                  <a:gd name="T0" fmla="*/ 4 w 36"/>
                  <a:gd name="T1" fmla="*/ 199 h 199"/>
                  <a:gd name="T2" fmla="*/ 27 w 36"/>
                  <a:gd name="T3" fmla="*/ 199 h 199"/>
                  <a:gd name="T4" fmla="*/ 27 w 36"/>
                  <a:gd name="T5" fmla="*/ 157 h 199"/>
                  <a:gd name="T6" fmla="*/ 27 w 36"/>
                  <a:gd name="T7" fmla="*/ 137 h 199"/>
                  <a:gd name="T8" fmla="*/ 23 w 36"/>
                  <a:gd name="T9" fmla="*/ 87 h 199"/>
                  <a:gd name="T10" fmla="*/ 27 w 36"/>
                  <a:gd name="T11" fmla="*/ 53 h 199"/>
                  <a:gd name="T12" fmla="*/ 36 w 36"/>
                  <a:gd name="T13" fmla="*/ 14 h 199"/>
                  <a:gd name="T14" fmla="*/ 6 w 36"/>
                  <a:gd name="T15" fmla="*/ 0 h 199"/>
                  <a:gd name="T16" fmla="*/ 0 w 36"/>
                  <a:gd name="T17" fmla="*/ 87 h 199"/>
                  <a:gd name="T18" fmla="*/ 4 w 36"/>
                  <a:gd name="T19" fmla="*/ 137 h 199"/>
                  <a:gd name="T20" fmla="*/ 4 w 36"/>
                  <a:gd name="T21" fmla="*/ 19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199">
                    <a:moveTo>
                      <a:pt x="4" y="199"/>
                    </a:moveTo>
                    <a:lnTo>
                      <a:pt x="27" y="199"/>
                    </a:lnTo>
                    <a:lnTo>
                      <a:pt x="27" y="157"/>
                    </a:lnTo>
                    <a:lnTo>
                      <a:pt x="27" y="137"/>
                    </a:lnTo>
                    <a:lnTo>
                      <a:pt x="23" y="87"/>
                    </a:lnTo>
                    <a:lnTo>
                      <a:pt x="27" y="53"/>
                    </a:lnTo>
                    <a:lnTo>
                      <a:pt x="36" y="14"/>
                    </a:lnTo>
                    <a:lnTo>
                      <a:pt x="6" y="0"/>
                    </a:lnTo>
                    <a:lnTo>
                      <a:pt x="0" y="87"/>
                    </a:lnTo>
                    <a:lnTo>
                      <a:pt x="4" y="137"/>
                    </a:lnTo>
                    <a:lnTo>
                      <a:pt x="4" y="1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8" name="Freeform 27"/>
              <p:cNvSpPr>
                <a:spLocks/>
              </p:cNvSpPr>
              <p:nvPr/>
            </p:nvSpPr>
            <p:spPr bwMode="auto">
              <a:xfrm>
                <a:off x="5120" y="2249"/>
                <a:ext cx="210" cy="27"/>
              </a:xfrm>
              <a:custGeom>
                <a:avLst/>
                <a:gdLst>
                  <a:gd name="T0" fmla="*/ 0 w 422"/>
                  <a:gd name="T1" fmla="*/ 16 h 54"/>
                  <a:gd name="T2" fmla="*/ 42 w 422"/>
                  <a:gd name="T3" fmla="*/ 16 h 54"/>
                  <a:gd name="T4" fmla="*/ 43 w 422"/>
                  <a:gd name="T5" fmla="*/ 16 h 54"/>
                  <a:gd name="T6" fmla="*/ 47 w 422"/>
                  <a:gd name="T7" fmla="*/ 18 h 54"/>
                  <a:gd name="T8" fmla="*/ 53 w 422"/>
                  <a:gd name="T9" fmla="*/ 20 h 54"/>
                  <a:gd name="T10" fmla="*/ 61 w 422"/>
                  <a:gd name="T11" fmla="*/ 24 h 54"/>
                  <a:gd name="T12" fmla="*/ 66 w 422"/>
                  <a:gd name="T13" fmla="*/ 27 h 54"/>
                  <a:gd name="T14" fmla="*/ 72 w 422"/>
                  <a:gd name="T15" fmla="*/ 30 h 54"/>
                  <a:gd name="T16" fmla="*/ 77 w 422"/>
                  <a:gd name="T17" fmla="*/ 33 h 54"/>
                  <a:gd name="T18" fmla="*/ 83 w 422"/>
                  <a:gd name="T19" fmla="*/ 35 h 54"/>
                  <a:gd name="T20" fmla="*/ 88 w 422"/>
                  <a:gd name="T21" fmla="*/ 36 h 54"/>
                  <a:gd name="T22" fmla="*/ 92 w 422"/>
                  <a:gd name="T23" fmla="*/ 38 h 54"/>
                  <a:gd name="T24" fmla="*/ 95 w 422"/>
                  <a:gd name="T25" fmla="*/ 39 h 54"/>
                  <a:gd name="T26" fmla="*/ 96 w 422"/>
                  <a:gd name="T27" fmla="*/ 39 h 54"/>
                  <a:gd name="T28" fmla="*/ 145 w 422"/>
                  <a:gd name="T29" fmla="*/ 51 h 54"/>
                  <a:gd name="T30" fmla="*/ 168 w 422"/>
                  <a:gd name="T31" fmla="*/ 47 h 54"/>
                  <a:gd name="T32" fmla="*/ 237 w 422"/>
                  <a:gd name="T33" fmla="*/ 47 h 54"/>
                  <a:gd name="T34" fmla="*/ 269 w 422"/>
                  <a:gd name="T35" fmla="*/ 54 h 54"/>
                  <a:gd name="T36" fmla="*/ 422 w 422"/>
                  <a:gd name="T37" fmla="*/ 51 h 54"/>
                  <a:gd name="T38" fmla="*/ 410 w 422"/>
                  <a:gd name="T39" fmla="*/ 31 h 54"/>
                  <a:gd name="T40" fmla="*/ 245 w 422"/>
                  <a:gd name="T41" fmla="*/ 28 h 54"/>
                  <a:gd name="T42" fmla="*/ 138 w 422"/>
                  <a:gd name="T43" fmla="*/ 20 h 54"/>
                  <a:gd name="T44" fmla="*/ 107 w 422"/>
                  <a:gd name="T45" fmla="*/ 20 h 54"/>
                  <a:gd name="T46" fmla="*/ 69 w 422"/>
                  <a:gd name="T47" fmla="*/ 1 h 54"/>
                  <a:gd name="T48" fmla="*/ 0 w 422"/>
                  <a:gd name="T49" fmla="*/ 0 h 54"/>
                  <a:gd name="T50" fmla="*/ 0 w 422"/>
                  <a:gd name="T51" fmla="*/ 1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22" h="54">
                    <a:moveTo>
                      <a:pt x="0" y="16"/>
                    </a:moveTo>
                    <a:lnTo>
                      <a:pt x="42" y="16"/>
                    </a:lnTo>
                    <a:lnTo>
                      <a:pt x="43" y="16"/>
                    </a:lnTo>
                    <a:lnTo>
                      <a:pt x="47" y="18"/>
                    </a:lnTo>
                    <a:lnTo>
                      <a:pt x="53" y="20"/>
                    </a:lnTo>
                    <a:lnTo>
                      <a:pt x="61" y="24"/>
                    </a:lnTo>
                    <a:lnTo>
                      <a:pt x="66" y="27"/>
                    </a:lnTo>
                    <a:lnTo>
                      <a:pt x="72" y="30"/>
                    </a:lnTo>
                    <a:lnTo>
                      <a:pt x="77" y="33"/>
                    </a:lnTo>
                    <a:lnTo>
                      <a:pt x="83" y="35"/>
                    </a:lnTo>
                    <a:lnTo>
                      <a:pt x="88" y="36"/>
                    </a:lnTo>
                    <a:lnTo>
                      <a:pt x="92" y="38"/>
                    </a:lnTo>
                    <a:lnTo>
                      <a:pt x="95" y="39"/>
                    </a:lnTo>
                    <a:lnTo>
                      <a:pt x="96" y="39"/>
                    </a:lnTo>
                    <a:lnTo>
                      <a:pt x="145" y="51"/>
                    </a:lnTo>
                    <a:lnTo>
                      <a:pt x="168" y="47"/>
                    </a:lnTo>
                    <a:lnTo>
                      <a:pt x="237" y="47"/>
                    </a:lnTo>
                    <a:lnTo>
                      <a:pt x="269" y="54"/>
                    </a:lnTo>
                    <a:lnTo>
                      <a:pt x="422" y="51"/>
                    </a:lnTo>
                    <a:lnTo>
                      <a:pt x="410" y="31"/>
                    </a:lnTo>
                    <a:lnTo>
                      <a:pt x="245" y="28"/>
                    </a:lnTo>
                    <a:lnTo>
                      <a:pt x="138" y="20"/>
                    </a:lnTo>
                    <a:lnTo>
                      <a:pt x="107" y="20"/>
                    </a:lnTo>
                    <a:lnTo>
                      <a:pt x="69" y="1"/>
                    </a:lnTo>
                    <a:lnTo>
                      <a:pt x="0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9" name="Freeform 28"/>
              <p:cNvSpPr>
                <a:spLocks/>
              </p:cNvSpPr>
              <p:nvPr/>
            </p:nvSpPr>
            <p:spPr bwMode="auto">
              <a:xfrm>
                <a:off x="5156" y="2220"/>
                <a:ext cx="172" cy="33"/>
              </a:xfrm>
              <a:custGeom>
                <a:avLst/>
                <a:gdLst>
                  <a:gd name="T0" fmla="*/ 0 w 344"/>
                  <a:gd name="T1" fmla="*/ 26 h 64"/>
                  <a:gd name="T2" fmla="*/ 46 w 344"/>
                  <a:gd name="T3" fmla="*/ 61 h 64"/>
                  <a:gd name="T4" fmla="*/ 47 w 344"/>
                  <a:gd name="T5" fmla="*/ 61 h 64"/>
                  <a:gd name="T6" fmla="*/ 52 w 344"/>
                  <a:gd name="T7" fmla="*/ 61 h 64"/>
                  <a:gd name="T8" fmla="*/ 59 w 344"/>
                  <a:gd name="T9" fmla="*/ 61 h 64"/>
                  <a:gd name="T10" fmla="*/ 69 w 344"/>
                  <a:gd name="T11" fmla="*/ 61 h 64"/>
                  <a:gd name="T12" fmla="*/ 75 w 344"/>
                  <a:gd name="T13" fmla="*/ 61 h 64"/>
                  <a:gd name="T14" fmla="*/ 83 w 344"/>
                  <a:gd name="T15" fmla="*/ 61 h 64"/>
                  <a:gd name="T16" fmla="*/ 91 w 344"/>
                  <a:gd name="T17" fmla="*/ 61 h 64"/>
                  <a:gd name="T18" fmla="*/ 100 w 344"/>
                  <a:gd name="T19" fmla="*/ 61 h 64"/>
                  <a:gd name="T20" fmla="*/ 108 w 344"/>
                  <a:gd name="T21" fmla="*/ 61 h 64"/>
                  <a:gd name="T22" fmla="*/ 116 w 344"/>
                  <a:gd name="T23" fmla="*/ 61 h 64"/>
                  <a:gd name="T24" fmla="*/ 124 w 344"/>
                  <a:gd name="T25" fmla="*/ 61 h 64"/>
                  <a:gd name="T26" fmla="*/ 130 w 344"/>
                  <a:gd name="T27" fmla="*/ 61 h 64"/>
                  <a:gd name="T28" fmla="*/ 136 w 344"/>
                  <a:gd name="T29" fmla="*/ 61 h 64"/>
                  <a:gd name="T30" fmla="*/ 139 w 344"/>
                  <a:gd name="T31" fmla="*/ 61 h 64"/>
                  <a:gd name="T32" fmla="*/ 144 w 344"/>
                  <a:gd name="T33" fmla="*/ 61 h 64"/>
                  <a:gd name="T34" fmla="*/ 148 w 344"/>
                  <a:gd name="T35" fmla="*/ 61 h 64"/>
                  <a:gd name="T36" fmla="*/ 153 w 344"/>
                  <a:gd name="T37" fmla="*/ 61 h 64"/>
                  <a:gd name="T38" fmla="*/ 159 w 344"/>
                  <a:gd name="T39" fmla="*/ 61 h 64"/>
                  <a:gd name="T40" fmla="*/ 164 w 344"/>
                  <a:gd name="T41" fmla="*/ 61 h 64"/>
                  <a:gd name="T42" fmla="*/ 172 w 344"/>
                  <a:gd name="T43" fmla="*/ 61 h 64"/>
                  <a:gd name="T44" fmla="*/ 182 w 344"/>
                  <a:gd name="T45" fmla="*/ 61 h 64"/>
                  <a:gd name="T46" fmla="*/ 192 w 344"/>
                  <a:gd name="T47" fmla="*/ 61 h 64"/>
                  <a:gd name="T48" fmla="*/ 204 w 344"/>
                  <a:gd name="T49" fmla="*/ 62 h 64"/>
                  <a:gd name="T50" fmla="*/ 214 w 344"/>
                  <a:gd name="T51" fmla="*/ 62 h 64"/>
                  <a:gd name="T52" fmla="*/ 223 w 344"/>
                  <a:gd name="T53" fmla="*/ 63 h 64"/>
                  <a:gd name="T54" fmla="*/ 230 w 344"/>
                  <a:gd name="T55" fmla="*/ 64 h 64"/>
                  <a:gd name="T56" fmla="*/ 235 w 344"/>
                  <a:gd name="T57" fmla="*/ 64 h 64"/>
                  <a:gd name="T58" fmla="*/ 237 w 344"/>
                  <a:gd name="T59" fmla="*/ 64 h 64"/>
                  <a:gd name="T60" fmla="*/ 344 w 344"/>
                  <a:gd name="T61" fmla="*/ 64 h 64"/>
                  <a:gd name="T62" fmla="*/ 344 w 344"/>
                  <a:gd name="T63" fmla="*/ 46 h 64"/>
                  <a:gd name="T64" fmla="*/ 237 w 344"/>
                  <a:gd name="T65" fmla="*/ 49 h 64"/>
                  <a:gd name="T66" fmla="*/ 184 w 344"/>
                  <a:gd name="T67" fmla="*/ 41 h 64"/>
                  <a:gd name="T68" fmla="*/ 130 w 344"/>
                  <a:gd name="T69" fmla="*/ 38 h 64"/>
                  <a:gd name="T70" fmla="*/ 77 w 344"/>
                  <a:gd name="T71" fmla="*/ 38 h 64"/>
                  <a:gd name="T72" fmla="*/ 54 w 344"/>
                  <a:gd name="T73" fmla="*/ 30 h 64"/>
                  <a:gd name="T74" fmla="*/ 3 w 344"/>
                  <a:gd name="T75" fmla="*/ 0 h 64"/>
                  <a:gd name="T76" fmla="*/ 0 w 344"/>
                  <a:gd name="T77" fmla="*/ 2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4" h="64">
                    <a:moveTo>
                      <a:pt x="0" y="26"/>
                    </a:moveTo>
                    <a:lnTo>
                      <a:pt x="46" y="61"/>
                    </a:lnTo>
                    <a:lnTo>
                      <a:pt x="47" y="61"/>
                    </a:lnTo>
                    <a:lnTo>
                      <a:pt x="52" y="61"/>
                    </a:lnTo>
                    <a:lnTo>
                      <a:pt x="59" y="61"/>
                    </a:lnTo>
                    <a:lnTo>
                      <a:pt x="69" y="61"/>
                    </a:lnTo>
                    <a:lnTo>
                      <a:pt x="75" y="61"/>
                    </a:lnTo>
                    <a:lnTo>
                      <a:pt x="83" y="61"/>
                    </a:lnTo>
                    <a:lnTo>
                      <a:pt x="91" y="61"/>
                    </a:lnTo>
                    <a:lnTo>
                      <a:pt x="100" y="61"/>
                    </a:lnTo>
                    <a:lnTo>
                      <a:pt x="108" y="61"/>
                    </a:lnTo>
                    <a:lnTo>
                      <a:pt x="116" y="61"/>
                    </a:lnTo>
                    <a:lnTo>
                      <a:pt x="124" y="61"/>
                    </a:lnTo>
                    <a:lnTo>
                      <a:pt x="130" y="61"/>
                    </a:lnTo>
                    <a:lnTo>
                      <a:pt x="136" y="61"/>
                    </a:lnTo>
                    <a:lnTo>
                      <a:pt x="139" y="61"/>
                    </a:lnTo>
                    <a:lnTo>
                      <a:pt x="144" y="61"/>
                    </a:lnTo>
                    <a:lnTo>
                      <a:pt x="148" y="61"/>
                    </a:lnTo>
                    <a:lnTo>
                      <a:pt x="153" y="61"/>
                    </a:lnTo>
                    <a:lnTo>
                      <a:pt x="159" y="61"/>
                    </a:lnTo>
                    <a:lnTo>
                      <a:pt x="164" y="61"/>
                    </a:lnTo>
                    <a:lnTo>
                      <a:pt x="172" y="61"/>
                    </a:lnTo>
                    <a:lnTo>
                      <a:pt x="182" y="61"/>
                    </a:lnTo>
                    <a:lnTo>
                      <a:pt x="192" y="61"/>
                    </a:lnTo>
                    <a:lnTo>
                      <a:pt x="204" y="62"/>
                    </a:lnTo>
                    <a:lnTo>
                      <a:pt x="214" y="62"/>
                    </a:lnTo>
                    <a:lnTo>
                      <a:pt x="223" y="63"/>
                    </a:lnTo>
                    <a:lnTo>
                      <a:pt x="230" y="64"/>
                    </a:lnTo>
                    <a:lnTo>
                      <a:pt x="235" y="64"/>
                    </a:lnTo>
                    <a:lnTo>
                      <a:pt x="237" y="64"/>
                    </a:lnTo>
                    <a:lnTo>
                      <a:pt x="344" y="64"/>
                    </a:lnTo>
                    <a:lnTo>
                      <a:pt x="344" y="46"/>
                    </a:lnTo>
                    <a:lnTo>
                      <a:pt x="237" y="49"/>
                    </a:lnTo>
                    <a:lnTo>
                      <a:pt x="184" y="41"/>
                    </a:lnTo>
                    <a:lnTo>
                      <a:pt x="130" y="38"/>
                    </a:lnTo>
                    <a:lnTo>
                      <a:pt x="77" y="38"/>
                    </a:lnTo>
                    <a:lnTo>
                      <a:pt x="54" y="30"/>
                    </a:lnTo>
                    <a:lnTo>
                      <a:pt x="3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0" name="Freeform 29"/>
              <p:cNvSpPr>
                <a:spLocks/>
              </p:cNvSpPr>
              <p:nvPr/>
            </p:nvSpPr>
            <p:spPr bwMode="auto">
              <a:xfrm>
                <a:off x="5249" y="2052"/>
                <a:ext cx="66" cy="22"/>
              </a:xfrm>
              <a:custGeom>
                <a:avLst/>
                <a:gdLst>
                  <a:gd name="T0" fmla="*/ 10 w 132"/>
                  <a:gd name="T1" fmla="*/ 0 h 43"/>
                  <a:gd name="T2" fmla="*/ 5 w 132"/>
                  <a:gd name="T3" fmla="*/ 13 h 43"/>
                  <a:gd name="T4" fmla="*/ 1 w 132"/>
                  <a:gd name="T5" fmla="*/ 21 h 43"/>
                  <a:gd name="T6" fmla="*/ 0 w 132"/>
                  <a:gd name="T7" fmla="*/ 27 h 43"/>
                  <a:gd name="T8" fmla="*/ 5 w 132"/>
                  <a:gd name="T9" fmla="*/ 32 h 43"/>
                  <a:gd name="T10" fmla="*/ 11 w 132"/>
                  <a:gd name="T11" fmla="*/ 33 h 43"/>
                  <a:gd name="T12" fmla="*/ 20 w 132"/>
                  <a:gd name="T13" fmla="*/ 35 h 43"/>
                  <a:gd name="T14" fmla="*/ 30 w 132"/>
                  <a:gd name="T15" fmla="*/ 36 h 43"/>
                  <a:gd name="T16" fmla="*/ 42 w 132"/>
                  <a:gd name="T17" fmla="*/ 39 h 43"/>
                  <a:gd name="T18" fmla="*/ 53 w 132"/>
                  <a:gd name="T19" fmla="*/ 41 h 43"/>
                  <a:gd name="T20" fmla="*/ 62 w 132"/>
                  <a:gd name="T21" fmla="*/ 42 h 43"/>
                  <a:gd name="T22" fmla="*/ 68 w 132"/>
                  <a:gd name="T23" fmla="*/ 43 h 43"/>
                  <a:gd name="T24" fmla="*/ 71 w 132"/>
                  <a:gd name="T25" fmla="*/ 43 h 43"/>
                  <a:gd name="T26" fmla="*/ 72 w 132"/>
                  <a:gd name="T27" fmla="*/ 43 h 43"/>
                  <a:gd name="T28" fmla="*/ 74 w 132"/>
                  <a:gd name="T29" fmla="*/ 42 h 43"/>
                  <a:gd name="T30" fmla="*/ 79 w 132"/>
                  <a:gd name="T31" fmla="*/ 42 h 43"/>
                  <a:gd name="T32" fmla="*/ 83 w 132"/>
                  <a:gd name="T33" fmla="*/ 41 h 43"/>
                  <a:gd name="T34" fmla="*/ 89 w 132"/>
                  <a:gd name="T35" fmla="*/ 40 h 43"/>
                  <a:gd name="T36" fmla="*/ 95 w 132"/>
                  <a:gd name="T37" fmla="*/ 40 h 43"/>
                  <a:gd name="T38" fmla="*/ 100 w 132"/>
                  <a:gd name="T39" fmla="*/ 39 h 43"/>
                  <a:gd name="T40" fmla="*/ 105 w 132"/>
                  <a:gd name="T41" fmla="*/ 39 h 43"/>
                  <a:gd name="T42" fmla="*/ 114 w 132"/>
                  <a:gd name="T43" fmla="*/ 37 h 43"/>
                  <a:gd name="T44" fmla="*/ 122 w 132"/>
                  <a:gd name="T45" fmla="*/ 35 h 43"/>
                  <a:gd name="T46" fmla="*/ 129 w 132"/>
                  <a:gd name="T47" fmla="*/ 33 h 43"/>
                  <a:gd name="T48" fmla="*/ 132 w 132"/>
                  <a:gd name="T49" fmla="*/ 32 h 43"/>
                  <a:gd name="T50" fmla="*/ 130 w 132"/>
                  <a:gd name="T51" fmla="*/ 32 h 43"/>
                  <a:gd name="T52" fmla="*/ 129 w 132"/>
                  <a:gd name="T53" fmla="*/ 30 h 43"/>
                  <a:gd name="T54" fmla="*/ 126 w 132"/>
                  <a:gd name="T55" fmla="*/ 29 h 43"/>
                  <a:gd name="T56" fmla="*/ 121 w 132"/>
                  <a:gd name="T57" fmla="*/ 27 h 43"/>
                  <a:gd name="T58" fmla="*/ 114 w 132"/>
                  <a:gd name="T59" fmla="*/ 25 h 43"/>
                  <a:gd name="T60" fmla="*/ 107 w 132"/>
                  <a:gd name="T61" fmla="*/ 24 h 43"/>
                  <a:gd name="T62" fmla="*/ 99 w 132"/>
                  <a:gd name="T63" fmla="*/ 21 h 43"/>
                  <a:gd name="T64" fmla="*/ 90 w 132"/>
                  <a:gd name="T65" fmla="*/ 20 h 43"/>
                  <a:gd name="T66" fmla="*/ 80 w 132"/>
                  <a:gd name="T67" fmla="*/ 18 h 43"/>
                  <a:gd name="T68" fmla="*/ 71 w 132"/>
                  <a:gd name="T69" fmla="*/ 17 h 43"/>
                  <a:gd name="T70" fmla="*/ 62 w 132"/>
                  <a:gd name="T71" fmla="*/ 14 h 43"/>
                  <a:gd name="T72" fmla="*/ 54 w 132"/>
                  <a:gd name="T73" fmla="*/ 12 h 43"/>
                  <a:gd name="T74" fmla="*/ 49 w 132"/>
                  <a:gd name="T75" fmla="*/ 11 h 43"/>
                  <a:gd name="T76" fmla="*/ 44 w 132"/>
                  <a:gd name="T77" fmla="*/ 10 h 43"/>
                  <a:gd name="T78" fmla="*/ 41 w 132"/>
                  <a:gd name="T79" fmla="*/ 9 h 43"/>
                  <a:gd name="T80" fmla="*/ 39 w 132"/>
                  <a:gd name="T81" fmla="*/ 9 h 43"/>
                  <a:gd name="T82" fmla="*/ 10 w 132"/>
                  <a:gd name="T8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2" h="43">
                    <a:moveTo>
                      <a:pt x="10" y="0"/>
                    </a:moveTo>
                    <a:lnTo>
                      <a:pt x="5" y="13"/>
                    </a:lnTo>
                    <a:lnTo>
                      <a:pt x="1" y="21"/>
                    </a:lnTo>
                    <a:lnTo>
                      <a:pt x="0" y="27"/>
                    </a:lnTo>
                    <a:lnTo>
                      <a:pt x="5" y="32"/>
                    </a:lnTo>
                    <a:lnTo>
                      <a:pt x="11" y="33"/>
                    </a:lnTo>
                    <a:lnTo>
                      <a:pt x="20" y="35"/>
                    </a:lnTo>
                    <a:lnTo>
                      <a:pt x="30" y="36"/>
                    </a:lnTo>
                    <a:lnTo>
                      <a:pt x="42" y="39"/>
                    </a:lnTo>
                    <a:lnTo>
                      <a:pt x="53" y="41"/>
                    </a:lnTo>
                    <a:lnTo>
                      <a:pt x="62" y="42"/>
                    </a:lnTo>
                    <a:lnTo>
                      <a:pt x="68" y="43"/>
                    </a:lnTo>
                    <a:lnTo>
                      <a:pt x="71" y="43"/>
                    </a:lnTo>
                    <a:lnTo>
                      <a:pt x="72" y="43"/>
                    </a:lnTo>
                    <a:lnTo>
                      <a:pt x="74" y="42"/>
                    </a:lnTo>
                    <a:lnTo>
                      <a:pt x="79" y="42"/>
                    </a:lnTo>
                    <a:lnTo>
                      <a:pt x="83" y="41"/>
                    </a:lnTo>
                    <a:lnTo>
                      <a:pt x="89" y="40"/>
                    </a:lnTo>
                    <a:lnTo>
                      <a:pt x="95" y="40"/>
                    </a:lnTo>
                    <a:lnTo>
                      <a:pt x="100" y="39"/>
                    </a:lnTo>
                    <a:lnTo>
                      <a:pt x="105" y="39"/>
                    </a:lnTo>
                    <a:lnTo>
                      <a:pt x="114" y="37"/>
                    </a:lnTo>
                    <a:lnTo>
                      <a:pt x="122" y="35"/>
                    </a:lnTo>
                    <a:lnTo>
                      <a:pt x="129" y="33"/>
                    </a:lnTo>
                    <a:lnTo>
                      <a:pt x="132" y="32"/>
                    </a:lnTo>
                    <a:lnTo>
                      <a:pt x="130" y="32"/>
                    </a:lnTo>
                    <a:lnTo>
                      <a:pt x="129" y="30"/>
                    </a:lnTo>
                    <a:lnTo>
                      <a:pt x="126" y="29"/>
                    </a:lnTo>
                    <a:lnTo>
                      <a:pt x="121" y="27"/>
                    </a:lnTo>
                    <a:lnTo>
                      <a:pt x="114" y="25"/>
                    </a:lnTo>
                    <a:lnTo>
                      <a:pt x="107" y="24"/>
                    </a:lnTo>
                    <a:lnTo>
                      <a:pt x="99" y="21"/>
                    </a:lnTo>
                    <a:lnTo>
                      <a:pt x="90" y="20"/>
                    </a:lnTo>
                    <a:lnTo>
                      <a:pt x="80" y="18"/>
                    </a:lnTo>
                    <a:lnTo>
                      <a:pt x="71" y="17"/>
                    </a:lnTo>
                    <a:lnTo>
                      <a:pt x="62" y="14"/>
                    </a:lnTo>
                    <a:lnTo>
                      <a:pt x="54" y="12"/>
                    </a:lnTo>
                    <a:lnTo>
                      <a:pt x="49" y="11"/>
                    </a:lnTo>
                    <a:lnTo>
                      <a:pt x="44" y="10"/>
                    </a:lnTo>
                    <a:lnTo>
                      <a:pt x="41" y="9"/>
                    </a:lnTo>
                    <a:lnTo>
                      <a:pt x="39" y="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1" name="Freeform 30"/>
              <p:cNvSpPr>
                <a:spLocks/>
              </p:cNvSpPr>
              <p:nvPr/>
            </p:nvSpPr>
            <p:spPr bwMode="auto">
              <a:xfrm>
                <a:off x="5051" y="2222"/>
                <a:ext cx="78" cy="40"/>
              </a:xfrm>
              <a:custGeom>
                <a:avLst/>
                <a:gdLst>
                  <a:gd name="T0" fmla="*/ 4 w 157"/>
                  <a:gd name="T1" fmla="*/ 23 h 81"/>
                  <a:gd name="T2" fmla="*/ 50 w 157"/>
                  <a:gd name="T3" fmla="*/ 35 h 81"/>
                  <a:gd name="T4" fmla="*/ 73 w 157"/>
                  <a:gd name="T5" fmla="*/ 43 h 81"/>
                  <a:gd name="T6" fmla="*/ 96 w 157"/>
                  <a:gd name="T7" fmla="*/ 58 h 81"/>
                  <a:gd name="T8" fmla="*/ 130 w 157"/>
                  <a:gd name="T9" fmla="*/ 81 h 81"/>
                  <a:gd name="T10" fmla="*/ 157 w 157"/>
                  <a:gd name="T11" fmla="*/ 73 h 81"/>
                  <a:gd name="T12" fmla="*/ 153 w 157"/>
                  <a:gd name="T13" fmla="*/ 58 h 81"/>
                  <a:gd name="T14" fmla="*/ 104 w 157"/>
                  <a:gd name="T15" fmla="*/ 35 h 81"/>
                  <a:gd name="T16" fmla="*/ 84 w 157"/>
                  <a:gd name="T17" fmla="*/ 23 h 81"/>
                  <a:gd name="T18" fmla="*/ 54 w 157"/>
                  <a:gd name="T19" fmla="*/ 15 h 81"/>
                  <a:gd name="T20" fmla="*/ 31 w 157"/>
                  <a:gd name="T21" fmla="*/ 0 h 81"/>
                  <a:gd name="T22" fmla="*/ 0 w 157"/>
                  <a:gd name="T23" fmla="*/ 0 h 81"/>
                  <a:gd name="T24" fmla="*/ 4 w 157"/>
                  <a:gd name="T25" fmla="*/ 2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7" h="81">
                    <a:moveTo>
                      <a:pt x="4" y="23"/>
                    </a:moveTo>
                    <a:lnTo>
                      <a:pt x="50" y="35"/>
                    </a:lnTo>
                    <a:lnTo>
                      <a:pt x="73" y="43"/>
                    </a:lnTo>
                    <a:lnTo>
                      <a:pt x="96" y="58"/>
                    </a:lnTo>
                    <a:lnTo>
                      <a:pt x="130" y="81"/>
                    </a:lnTo>
                    <a:lnTo>
                      <a:pt x="157" y="73"/>
                    </a:lnTo>
                    <a:lnTo>
                      <a:pt x="153" y="58"/>
                    </a:lnTo>
                    <a:lnTo>
                      <a:pt x="104" y="35"/>
                    </a:lnTo>
                    <a:lnTo>
                      <a:pt x="84" y="23"/>
                    </a:lnTo>
                    <a:lnTo>
                      <a:pt x="54" y="15"/>
                    </a:lnTo>
                    <a:lnTo>
                      <a:pt x="31" y="0"/>
                    </a:lnTo>
                    <a:lnTo>
                      <a:pt x="0" y="0"/>
                    </a:lnTo>
                    <a:lnTo>
                      <a:pt x="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2" name="Freeform 31"/>
              <p:cNvSpPr>
                <a:spLocks/>
              </p:cNvSpPr>
              <p:nvPr/>
            </p:nvSpPr>
            <p:spPr bwMode="auto">
              <a:xfrm>
                <a:off x="4886" y="2291"/>
                <a:ext cx="153" cy="71"/>
              </a:xfrm>
              <a:custGeom>
                <a:avLst/>
                <a:gdLst>
                  <a:gd name="T0" fmla="*/ 0 w 306"/>
                  <a:gd name="T1" fmla="*/ 16 h 141"/>
                  <a:gd name="T2" fmla="*/ 6 w 306"/>
                  <a:gd name="T3" fmla="*/ 16 h 141"/>
                  <a:gd name="T4" fmla="*/ 14 w 306"/>
                  <a:gd name="T5" fmla="*/ 16 h 141"/>
                  <a:gd name="T6" fmla="*/ 23 w 306"/>
                  <a:gd name="T7" fmla="*/ 17 h 141"/>
                  <a:gd name="T8" fmla="*/ 33 w 306"/>
                  <a:gd name="T9" fmla="*/ 17 h 141"/>
                  <a:gd name="T10" fmla="*/ 42 w 306"/>
                  <a:gd name="T11" fmla="*/ 18 h 141"/>
                  <a:gd name="T12" fmla="*/ 51 w 306"/>
                  <a:gd name="T13" fmla="*/ 19 h 141"/>
                  <a:gd name="T14" fmla="*/ 55 w 306"/>
                  <a:gd name="T15" fmla="*/ 19 h 141"/>
                  <a:gd name="T16" fmla="*/ 57 w 306"/>
                  <a:gd name="T17" fmla="*/ 19 h 141"/>
                  <a:gd name="T18" fmla="*/ 104 w 306"/>
                  <a:gd name="T19" fmla="*/ 14 h 141"/>
                  <a:gd name="T20" fmla="*/ 168 w 306"/>
                  <a:gd name="T21" fmla="*/ 19 h 141"/>
                  <a:gd name="T22" fmla="*/ 203 w 306"/>
                  <a:gd name="T23" fmla="*/ 26 h 141"/>
                  <a:gd name="T24" fmla="*/ 236 w 306"/>
                  <a:gd name="T25" fmla="*/ 25 h 141"/>
                  <a:gd name="T26" fmla="*/ 245 w 306"/>
                  <a:gd name="T27" fmla="*/ 43 h 141"/>
                  <a:gd name="T28" fmla="*/ 264 w 306"/>
                  <a:gd name="T29" fmla="*/ 76 h 141"/>
                  <a:gd name="T30" fmla="*/ 274 w 306"/>
                  <a:gd name="T31" fmla="*/ 89 h 141"/>
                  <a:gd name="T32" fmla="*/ 283 w 306"/>
                  <a:gd name="T33" fmla="*/ 141 h 141"/>
                  <a:gd name="T34" fmla="*/ 287 w 306"/>
                  <a:gd name="T35" fmla="*/ 140 h 141"/>
                  <a:gd name="T36" fmla="*/ 295 w 306"/>
                  <a:gd name="T37" fmla="*/ 138 h 141"/>
                  <a:gd name="T38" fmla="*/ 303 w 306"/>
                  <a:gd name="T39" fmla="*/ 133 h 141"/>
                  <a:gd name="T40" fmla="*/ 306 w 306"/>
                  <a:gd name="T41" fmla="*/ 126 h 141"/>
                  <a:gd name="T42" fmla="*/ 306 w 306"/>
                  <a:gd name="T43" fmla="*/ 117 h 141"/>
                  <a:gd name="T44" fmla="*/ 305 w 306"/>
                  <a:gd name="T45" fmla="*/ 107 h 141"/>
                  <a:gd name="T46" fmla="*/ 303 w 306"/>
                  <a:gd name="T47" fmla="*/ 99 h 141"/>
                  <a:gd name="T48" fmla="*/ 303 w 306"/>
                  <a:gd name="T49" fmla="*/ 95 h 141"/>
                  <a:gd name="T50" fmla="*/ 299 w 306"/>
                  <a:gd name="T51" fmla="*/ 91 h 141"/>
                  <a:gd name="T52" fmla="*/ 290 w 306"/>
                  <a:gd name="T53" fmla="*/ 79 h 141"/>
                  <a:gd name="T54" fmla="*/ 281 w 306"/>
                  <a:gd name="T55" fmla="*/ 66 h 141"/>
                  <a:gd name="T56" fmla="*/ 275 w 306"/>
                  <a:gd name="T57" fmla="*/ 55 h 141"/>
                  <a:gd name="T58" fmla="*/ 269 w 306"/>
                  <a:gd name="T59" fmla="*/ 43 h 141"/>
                  <a:gd name="T60" fmla="*/ 260 w 306"/>
                  <a:gd name="T61" fmla="*/ 27 h 141"/>
                  <a:gd name="T62" fmla="*/ 252 w 306"/>
                  <a:gd name="T63" fmla="*/ 14 h 141"/>
                  <a:gd name="T64" fmla="*/ 249 w 306"/>
                  <a:gd name="T65" fmla="*/ 9 h 141"/>
                  <a:gd name="T66" fmla="*/ 207 w 306"/>
                  <a:gd name="T67" fmla="*/ 3 h 141"/>
                  <a:gd name="T68" fmla="*/ 130 w 306"/>
                  <a:gd name="T69" fmla="*/ 0 h 141"/>
                  <a:gd name="T70" fmla="*/ 69 w 306"/>
                  <a:gd name="T71" fmla="*/ 0 h 141"/>
                  <a:gd name="T72" fmla="*/ 10 w 306"/>
                  <a:gd name="T73" fmla="*/ 1 h 141"/>
                  <a:gd name="T74" fmla="*/ 0 w 306"/>
                  <a:gd name="T75" fmla="*/ 16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6" h="141">
                    <a:moveTo>
                      <a:pt x="0" y="16"/>
                    </a:moveTo>
                    <a:lnTo>
                      <a:pt x="6" y="16"/>
                    </a:lnTo>
                    <a:lnTo>
                      <a:pt x="14" y="16"/>
                    </a:lnTo>
                    <a:lnTo>
                      <a:pt x="23" y="17"/>
                    </a:lnTo>
                    <a:lnTo>
                      <a:pt x="33" y="17"/>
                    </a:lnTo>
                    <a:lnTo>
                      <a:pt x="42" y="18"/>
                    </a:lnTo>
                    <a:lnTo>
                      <a:pt x="51" y="19"/>
                    </a:lnTo>
                    <a:lnTo>
                      <a:pt x="55" y="19"/>
                    </a:lnTo>
                    <a:lnTo>
                      <a:pt x="57" y="19"/>
                    </a:lnTo>
                    <a:lnTo>
                      <a:pt x="104" y="14"/>
                    </a:lnTo>
                    <a:lnTo>
                      <a:pt x="168" y="19"/>
                    </a:lnTo>
                    <a:lnTo>
                      <a:pt x="203" y="26"/>
                    </a:lnTo>
                    <a:lnTo>
                      <a:pt x="236" y="25"/>
                    </a:lnTo>
                    <a:lnTo>
                      <a:pt x="245" y="43"/>
                    </a:lnTo>
                    <a:lnTo>
                      <a:pt x="264" y="76"/>
                    </a:lnTo>
                    <a:lnTo>
                      <a:pt x="274" y="89"/>
                    </a:lnTo>
                    <a:lnTo>
                      <a:pt x="283" y="141"/>
                    </a:lnTo>
                    <a:lnTo>
                      <a:pt x="287" y="140"/>
                    </a:lnTo>
                    <a:lnTo>
                      <a:pt x="295" y="138"/>
                    </a:lnTo>
                    <a:lnTo>
                      <a:pt x="303" y="133"/>
                    </a:lnTo>
                    <a:lnTo>
                      <a:pt x="306" y="126"/>
                    </a:lnTo>
                    <a:lnTo>
                      <a:pt x="306" y="117"/>
                    </a:lnTo>
                    <a:lnTo>
                      <a:pt x="305" y="107"/>
                    </a:lnTo>
                    <a:lnTo>
                      <a:pt x="303" y="99"/>
                    </a:lnTo>
                    <a:lnTo>
                      <a:pt x="303" y="95"/>
                    </a:lnTo>
                    <a:lnTo>
                      <a:pt x="299" y="91"/>
                    </a:lnTo>
                    <a:lnTo>
                      <a:pt x="290" y="79"/>
                    </a:lnTo>
                    <a:lnTo>
                      <a:pt x="281" y="66"/>
                    </a:lnTo>
                    <a:lnTo>
                      <a:pt x="275" y="55"/>
                    </a:lnTo>
                    <a:lnTo>
                      <a:pt x="269" y="43"/>
                    </a:lnTo>
                    <a:lnTo>
                      <a:pt x="260" y="27"/>
                    </a:lnTo>
                    <a:lnTo>
                      <a:pt x="252" y="14"/>
                    </a:lnTo>
                    <a:lnTo>
                      <a:pt x="249" y="9"/>
                    </a:lnTo>
                    <a:lnTo>
                      <a:pt x="207" y="3"/>
                    </a:lnTo>
                    <a:lnTo>
                      <a:pt x="130" y="0"/>
                    </a:lnTo>
                    <a:lnTo>
                      <a:pt x="69" y="0"/>
                    </a:lnTo>
                    <a:lnTo>
                      <a:pt x="10" y="1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3" name="Freeform 32"/>
              <p:cNvSpPr>
                <a:spLocks/>
              </p:cNvSpPr>
              <p:nvPr/>
            </p:nvSpPr>
            <p:spPr bwMode="auto">
              <a:xfrm>
                <a:off x="4830" y="2328"/>
                <a:ext cx="211" cy="49"/>
              </a:xfrm>
              <a:custGeom>
                <a:avLst/>
                <a:gdLst>
                  <a:gd name="T0" fmla="*/ 64 w 422"/>
                  <a:gd name="T1" fmla="*/ 40 h 99"/>
                  <a:gd name="T2" fmla="*/ 69 w 422"/>
                  <a:gd name="T3" fmla="*/ 40 h 99"/>
                  <a:gd name="T4" fmla="*/ 83 w 422"/>
                  <a:gd name="T5" fmla="*/ 42 h 99"/>
                  <a:gd name="T6" fmla="*/ 99 w 422"/>
                  <a:gd name="T7" fmla="*/ 43 h 99"/>
                  <a:gd name="T8" fmla="*/ 112 w 422"/>
                  <a:gd name="T9" fmla="*/ 43 h 99"/>
                  <a:gd name="T10" fmla="*/ 127 w 422"/>
                  <a:gd name="T11" fmla="*/ 45 h 99"/>
                  <a:gd name="T12" fmla="*/ 146 w 422"/>
                  <a:gd name="T13" fmla="*/ 50 h 99"/>
                  <a:gd name="T14" fmla="*/ 165 w 422"/>
                  <a:gd name="T15" fmla="*/ 55 h 99"/>
                  <a:gd name="T16" fmla="*/ 173 w 422"/>
                  <a:gd name="T17" fmla="*/ 58 h 99"/>
                  <a:gd name="T18" fmla="*/ 268 w 422"/>
                  <a:gd name="T19" fmla="*/ 77 h 99"/>
                  <a:gd name="T20" fmla="*/ 350 w 422"/>
                  <a:gd name="T21" fmla="*/ 73 h 99"/>
                  <a:gd name="T22" fmla="*/ 393 w 422"/>
                  <a:gd name="T23" fmla="*/ 55 h 99"/>
                  <a:gd name="T24" fmla="*/ 311 w 422"/>
                  <a:gd name="T25" fmla="*/ 23 h 99"/>
                  <a:gd name="T26" fmla="*/ 212 w 422"/>
                  <a:gd name="T27" fmla="*/ 19 h 99"/>
                  <a:gd name="T28" fmla="*/ 64 w 422"/>
                  <a:gd name="T29" fmla="*/ 12 h 99"/>
                  <a:gd name="T30" fmla="*/ 85 w 422"/>
                  <a:gd name="T31" fmla="*/ 0 h 99"/>
                  <a:gd name="T32" fmla="*/ 118 w 422"/>
                  <a:gd name="T33" fmla="*/ 1 h 99"/>
                  <a:gd name="T34" fmla="*/ 164 w 422"/>
                  <a:gd name="T35" fmla="*/ 2 h 99"/>
                  <a:gd name="T36" fmla="*/ 201 w 422"/>
                  <a:gd name="T37" fmla="*/ 4 h 99"/>
                  <a:gd name="T38" fmla="*/ 218 w 422"/>
                  <a:gd name="T39" fmla="*/ 5 h 99"/>
                  <a:gd name="T40" fmla="*/ 225 w 422"/>
                  <a:gd name="T41" fmla="*/ 7 h 99"/>
                  <a:gd name="T42" fmla="*/ 248 w 422"/>
                  <a:gd name="T43" fmla="*/ 8 h 99"/>
                  <a:gd name="T44" fmla="*/ 263 w 422"/>
                  <a:gd name="T45" fmla="*/ 8 h 99"/>
                  <a:gd name="T46" fmla="*/ 274 w 422"/>
                  <a:gd name="T47" fmla="*/ 8 h 99"/>
                  <a:gd name="T48" fmla="*/ 279 w 422"/>
                  <a:gd name="T49" fmla="*/ 8 h 99"/>
                  <a:gd name="T50" fmla="*/ 281 w 422"/>
                  <a:gd name="T51" fmla="*/ 7 h 99"/>
                  <a:gd name="T52" fmla="*/ 289 w 422"/>
                  <a:gd name="T53" fmla="*/ 5 h 99"/>
                  <a:gd name="T54" fmla="*/ 304 w 422"/>
                  <a:gd name="T55" fmla="*/ 5 h 99"/>
                  <a:gd name="T56" fmla="*/ 318 w 422"/>
                  <a:gd name="T57" fmla="*/ 10 h 99"/>
                  <a:gd name="T58" fmla="*/ 331 w 422"/>
                  <a:gd name="T59" fmla="*/ 12 h 99"/>
                  <a:gd name="T60" fmla="*/ 342 w 422"/>
                  <a:gd name="T61" fmla="*/ 13 h 99"/>
                  <a:gd name="T62" fmla="*/ 352 w 422"/>
                  <a:gd name="T63" fmla="*/ 14 h 99"/>
                  <a:gd name="T64" fmla="*/ 359 w 422"/>
                  <a:gd name="T65" fmla="*/ 15 h 99"/>
                  <a:gd name="T66" fmla="*/ 389 w 422"/>
                  <a:gd name="T67" fmla="*/ 13 h 99"/>
                  <a:gd name="T68" fmla="*/ 422 w 422"/>
                  <a:gd name="T69" fmla="*/ 96 h 99"/>
                  <a:gd name="T70" fmla="*/ 364 w 422"/>
                  <a:gd name="T71" fmla="*/ 96 h 99"/>
                  <a:gd name="T72" fmla="*/ 273 w 422"/>
                  <a:gd name="T73" fmla="*/ 92 h 99"/>
                  <a:gd name="T74" fmla="*/ 204 w 422"/>
                  <a:gd name="T75" fmla="*/ 81 h 99"/>
                  <a:gd name="T76" fmla="*/ 110 w 422"/>
                  <a:gd name="T77" fmla="*/ 73 h 99"/>
                  <a:gd name="T78" fmla="*/ 51 w 422"/>
                  <a:gd name="T79" fmla="*/ 58 h 99"/>
                  <a:gd name="T80" fmla="*/ 0 w 422"/>
                  <a:gd name="T81" fmla="*/ 2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99">
                    <a:moveTo>
                      <a:pt x="23" y="15"/>
                    </a:moveTo>
                    <a:lnTo>
                      <a:pt x="64" y="40"/>
                    </a:lnTo>
                    <a:lnTo>
                      <a:pt x="65" y="40"/>
                    </a:lnTo>
                    <a:lnTo>
                      <a:pt x="69" y="40"/>
                    </a:lnTo>
                    <a:lnTo>
                      <a:pt x="76" y="42"/>
                    </a:lnTo>
                    <a:lnTo>
                      <a:pt x="83" y="42"/>
                    </a:lnTo>
                    <a:lnTo>
                      <a:pt x="91" y="42"/>
                    </a:lnTo>
                    <a:lnTo>
                      <a:pt x="99" y="43"/>
                    </a:lnTo>
                    <a:lnTo>
                      <a:pt x="106" y="43"/>
                    </a:lnTo>
                    <a:lnTo>
                      <a:pt x="112" y="43"/>
                    </a:lnTo>
                    <a:lnTo>
                      <a:pt x="118" y="44"/>
                    </a:lnTo>
                    <a:lnTo>
                      <a:pt x="127" y="45"/>
                    </a:lnTo>
                    <a:lnTo>
                      <a:pt x="136" y="47"/>
                    </a:lnTo>
                    <a:lnTo>
                      <a:pt x="146" y="50"/>
                    </a:lnTo>
                    <a:lnTo>
                      <a:pt x="157" y="53"/>
                    </a:lnTo>
                    <a:lnTo>
                      <a:pt x="165" y="55"/>
                    </a:lnTo>
                    <a:lnTo>
                      <a:pt x="171" y="57"/>
                    </a:lnTo>
                    <a:lnTo>
                      <a:pt x="173" y="58"/>
                    </a:lnTo>
                    <a:lnTo>
                      <a:pt x="230" y="61"/>
                    </a:lnTo>
                    <a:lnTo>
                      <a:pt x="268" y="77"/>
                    </a:lnTo>
                    <a:lnTo>
                      <a:pt x="323" y="77"/>
                    </a:lnTo>
                    <a:lnTo>
                      <a:pt x="350" y="73"/>
                    </a:lnTo>
                    <a:lnTo>
                      <a:pt x="388" y="70"/>
                    </a:lnTo>
                    <a:lnTo>
                      <a:pt x="393" y="55"/>
                    </a:lnTo>
                    <a:lnTo>
                      <a:pt x="370" y="32"/>
                    </a:lnTo>
                    <a:lnTo>
                      <a:pt x="311" y="23"/>
                    </a:lnTo>
                    <a:lnTo>
                      <a:pt x="271" y="21"/>
                    </a:lnTo>
                    <a:lnTo>
                      <a:pt x="212" y="19"/>
                    </a:lnTo>
                    <a:lnTo>
                      <a:pt x="141" y="17"/>
                    </a:lnTo>
                    <a:lnTo>
                      <a:pt x="64" y="12"/>
                    </a:lnTo>
                    <a:lnTo>
                      <a:pt x="81" y="0"/>
                    </a:lnTo>
                    <a:lnTo>
                      <a:pt x="85" y="0"/>
                    </a:lnTo>
                    <a:lnTo>
                      <a:pt x="99" y="0"/>
                    </a:lnTo>
                    <a:lnTo>
                      <a:pt x="118" y="1"/>
                    </a:lnTo>
                    <a:lnTo>
                      <a:pt x="141" y="1"/>
                    </a:lnTo>
                    <a:lnTo>
                      <a:pt x="164" y="2"/>
                    </a:lnTo>
                    <a:lnTo>
                      <a:pt x="184" y="4"/>
                    </a:lnTo>
                    <a:lnTo>
                      <a:pt x="201" y="4"/>
                    </a:lnTo>
                    <a:lnTo>
                      <a:pt x="211" y="4"/>
                    </a:lnTo>
                    <a:lnTo>
                      <a:pt x="218" y="5"/>
                    </a:lnTo>
                    <a:lnTo>
                      <a:pt x="220" y="6"/>
                    </a:lnTo>
                    <a:lnTo>
                      <a:pt x="225" y="7"/>
                    </a:lnTo>
                    <a:lnTo>
                      <a:pt x="239" y="8"/>
                    </a:lnTo>
                    <a:lnTo>
                      <a:pt x="248" y="8"/>
                    </a:lnTo>
                    <a:lnTo>
                      <a:pt x="256" y="8"/>
                    </a:lnTo>
                    <a:lnTo>
                      <a:pt x="263" y="8"/>
                    </a:lnTo>
                    <a:lnTo>
                      <a:pt x="270" y="8"/>
                    </a:lnTo>
                    <a:lnTo>
                      <a:pt x="274" y="8"/>
                    </a:lnTo>
                    <a:lnTo>
                      <a:pt x="278" y="8"/>
                    </a:lnTo>
                    <a:lnTo>
                      <a:pt x="279" y="8"/>
                    </a:lnTo>
                    <a:lnTo>
                      <a:pt x="280" y="8"/>
                    </a:lnTo>
                    <a:lnTo>
                      <a:pt x="281" y="7"/>
                    </a:lnTo>
                    <a:lnTo>
                      <a:pt x="283" y="6"/>
                    </a:lnTo>
                    <a:lnTo>
                      <a:pt x="289" y="5"/>
                    </a:lnTo>
                    <a:lnTo>
                      <a:pt x="296" y="4"/>
                    </a:lnTo>
                    <a:lnTo>
                      <a:pt x="304" y="5"/>
                    </a:lnTo>
                    <a:lnTo>
                      <a:pt x="311" y="7"/>
                    </a:lnTo>
                    <a:lnTo>
                      <a:pt x="318" y="10"/>
                    </a:lnTo>
                    <a:lnTo>
                      <a:pt x="326" y="12"/>
                    </a:lnTo>
                    <a:lnTo>
                      <a:pt x="331" y="12"/>
                    </a:lnTo>
                    <a:lnTo>
                      <a:pt x="336" y="12"/>
                    </a:lnTo>
                    <a:lnTo>
                      <a:pt x="342" y="13"/>
                    </a:lnTo>
                    <a:lnTo>
                      <a:pt x="348" y="13"/>
                    </a:lnTo>
                    <a:lnTo>
                      <a:pt x="352" y="14"/>
                    </a:lnTo>
                    <a:lnTo>
                      <a:pt x="357" y="15"/>
                    </a:lnTo>
                    <a:lnTo>
                      <a:pt x="359" y="15"/>
                    </a:lnTo>
                    <a:lnTo>
                      <a:pt x="361" y="15"/>
                    </a:lnTo>
                    <a:lnTo>
                      <a:pt x="389" y="13"/>
                    </a:lnTo>
                    <a:lnTo>
                      <a:pt x="417" y="45"/>
                    </a:lnTo>
                    <a:lnTo>
                      <a:pt x="422" y="96"/>
                    </a:lnTo>
                    <a:lnTo>
                      <a:pt x="396" y="99"/>
                    </a:lnTo>
                    <a:lnTo>
                      <a:pt x="364" y="96"/>
                    </a:lnTo>
                    <a:lnTo>
                      <a:pt x="325" y="97"/>
                    </a:lnTo>
                    <a:lnTo>
                      <a:pt x="273" y="92"/>
                    </a:lnTo>
                    <a:lnTo>
                      <a:pt x="230" y="89"/>
                    </a:lnTo>
                    <a:lnTo>
                      <a:pt x="204" y="81"/>
                    </a:lnTo>
                    <a:lnTo>
                      <a:pt x="143" y="77"/>
                    </a:lnTo>
                    <a:lnTo>
                      <a:pt x="110" y="73"/>
                    </a:lnTo>
                    <a:lnTo>
                      <a:pt x="81" y="60"/>
                    </a:lnTo>
                    <a:lnTo>
                      <a:pt x="51" y="58"/>
                    </a:lnTo>
                    <a:lnTo>
                      <a:pt x="20" y="46"/>
                    </a:lnTo>
                    <a:lnTo>
                      <a:pt x="0" y="23"/>
                    </a:lnTo>
                    <a:lnTo>
                      <a:pt x="23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4" name="Freeform 33"/>
              <p:cNvSpPr>
                <a:spLocks/>
              </p:cNvSpPr>
              <p:nvPr/>
            </p:nvSpPr>
            <p:spPr bwMode="auto">
              <a:xfrm>
                <a:off x="5052" y="2008"/>
                <a:ext cx="140" cy="212"/>
              </a:xfrm>
              <a:custGeom>
                <a:avLst/>
                <a:gdLst>
                  <a:gd name="T0" fmla="*/ 103 w 279"/>
                  <a:gd name="T1" fmla="*/ 8 h 425"/>
                  <a:gd name="T2" fmla="*/ 50 w 279"/>
                  <a:gd name="T3" fmla="*/ 158 h 425"/>
                  <a:gd name="T4" fmla="*/ 0 w 279"/>
                  <a:gd name="T5" fmla="*/ 352 h 425"/>
                  <a:gd name="T6" fmla="*/ 23 w 279"/>
                  <a:gd name="T7" fmla="*/ 382 h 425"/>
                  <a:gd name="T8" fmla="*/ 153 w 279"/>
                  <a:gd name="T9" fmla="*/ 417 h 425"/>
                  <a:gd name="T10" fmla="*/ 184 w 279"/>
                  <a:gd name="T11" fmla="*/ 425 h 425"/>
                  <a:gd name="T12" fmla="*/ 226 w 279"/>
                  <a:gd name="T13" fmla="*/ 291 h 425"/>
                  <a:gd name="T14" fmla="*/ 253 w 279"/>
                  <a:gd name="T15" fmla="*/ 138 h 425"/>
                  <a:gd name="T16" fmla="*/ 279 w 279"/>
                  <a:gd name="T17" fmla="*/ 42 h 425"/>
                  <a:gd name="T18" fmla="*/ 276 w 279"/>
                  <a:gd name="T19" fmla="*/ 16 h 425"/>
                  <a:gd name="T20" fmla="*/ 210 w 279"/>
                  <a:gd name="T21" fmla="*/ 0 h 425"/>
                  <a:gd name="T22" fmla="*/ 103 w 279"/>
                  <a:gd name="T23" fmla="*/ 8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425">
                    <a:moveTo>
                      <a:pt x="103" y="8"/>
                    </a:moveTo>
                    <a:lnTo>
                      <a:pt x="50" y="158"/>
                    </a:lnTo>
                    <a:lnTo>
                      <a:pt x="0" y="352"/>
                    </a:lnTo>
                    <a:lnTo>
                      <a:pt x="23" y="382"/>
                    </a:lnTo>
                    <a:lnTo>
                      <a:pt x="153" y="417"/>
                    </a:lnTo>
                    <a:lnTo>
                      <a:pt x="184" y="425"/>
                    </a:lnTo>
                    <a:lnTo>
                      <a:pt x="226" y="291"/>
                    </a:lnTo>
                    <a:lnTo>
                      <a:pt x="253" y="138"/>
                    </a:lnTo>
                    <a:lnTo>
                      <a:pt x="279" y="42"/>
                    </a:lnTo>
                    <a:lnTo>
                      <a:pt x="276" y="16"/>
                    </a:lnTo>
                    <a:lnTo>
                      <a:pt x="210" y="0"/>
                    </a:lnTo>
                    <a:lnTo>
                      <a:pt x="103" y="8"/>
                    </a:lnTo>
                    <a:close/>
                  </a:path>
                </a:pathLst>
              </a:custGeom>
              <a:solidFill>
                <a:srgbClr val="7FB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5" name="Freeform 34"/>
              <p:cNvSpPr>
                <a:spLocks/>
              </p:cNvSpPr>
              <p:nvPr/>
            </p:nvSpPr>
            <p:spPr bwMode="auto">
              <a:xfrm>
                <a:off x="5047" y="1995"/>
                <a:ext cx="143" cy="193"/>
              </a:xfrm>
              <a:custGeom>
                <a:avLst/>
                <a:gdLst>
                  <a:gd name="T0" fmla="*/ 92 w 288"/>
                  <a:gd name="T1" fmla="*/ 58 h 387"/>
                  <a:gd name="T2" fmla="*/ 85 w 288"/>
                  <a:gd name="T3" fmla="*/ 79 h 387"/>
                  <a:gd name="T4" fmla="*/ 77 w 288"/>
                  <a:gd name="T5" fmla="*/ 107 h 387"/>
                  <a:gd name="T6" fmla="*/ 70 w 288"/>
                  <a:gd name="T7" fmla="*/ 150 h 387"/>
                  <a:gd name="T8" fmla="*/ 62 w 288"/>
                  <a:gd name="T9" fmla="*/ 185 h 387"/>
                  <a:gd name="T10" fmla="*/ 40 w 288"/>
                  <a:gd name="T11" fmla="*/ 243 h 387"/>
                  <a:gd name="T12" fmla="*/ 30 w 288"/>
                  <a:gd name="T13" fmla="*/ 286 h 387"/>
                  <a:gd name="T14" fmla="*/ 23 w 288"/>
                  <a:gd name="T15" fmla="*/ 322 h 387"/>
                  <a:gd name="T16" fmla="*/ 5 w 288"/>
                  <a:gd name="T17" fmla="*/ 370 h 387"/>
                  <a:gd name="T18" fmla="*/ 4 w 288"/>
                  <a:gd name="T19" fmla="*/ 382 h 387"/>
                  <a:gd name="T20" fmla="*/ 18 w 288"/>
                  <a:gd name="T21" fmla="*/ 387 h 387"/>
                  <a:gd name="T22" fmla="*/ 27 w 288"/>
                  <a:gd name="T23" fmla="*/ 372 h 387"/>
                  <a:gd name="T24" fmla="*/ 32 w 288"/>
                  <a:gd name="T25" fmla="*/ 348 h 387"/>
                  <a:gd name="T26" fmla="*/ 38 w 288"/>
                  <a:gd name="T27" fmla="*/ 323 h 387"/>
                  <a:gd name="T28" fmla="*/ 45 w 288"/>
                  <a:gd name="T29" fmla="*/ 296 h 387"/>
                  <a:gd name="T30" fmla="*/ 62 w 288"/>
                  <a:gd name="T31" fmla="*/ 234 h 387"/>
                  <a:gd name="T32" fmla="*/ 67 w 288"/>
                  <a:gd name="T33" fmla="*/ 215 h 387"/>
                  <a:gd name="T34" fmla="*/ 74 w 288"/>
                  <a:gd name="T35" fmla="*/ 181 h 387"/>
                  <a:gd name="T36" fmla="*/ 78 w 288"/>
                  <a:gd name="T37" fmla="*/ 151 h 387"/>
                  <a:gd name="T38" fmla="*/ 85 w 288"/>
                  <a:gd name="T39" fmla="*/ 127 h 387"/>
                  <a:gd name="T40" fmla="*/ 99 w 288"/>
                  <a:gd name="T41" fmla="*/ 90 h 387"/>
                  <a:gd name="T42" fmla="*/ 108 w 288"/>
                  <a:gd name="T43" fmla="*/ 61 h 387"/>
                  <a:gd name="T44" fmla="*/ 161 w 288"/>
                  <a:gd name="T45" fmla="*/ 35 h 387"/>
                  <a:gd name="T46" fmla="*/ 189 w 288"/>
                  <a:gd name="T47" fmla="*/ 35 h 387"/>
                  <a:gd name="T48" fmla="*/ 207 w 288"/>
                  <a:gd name="T49" fmla="*/ 35 h 387"/>
                  <a:gd name="T50" fmla="*/ 219 w 288"/>
                  <a:gd name="T51" fmla="*/ 35 h 387"/>
                  <a:gd name="T52" fmla="*/ 222 w 288"/>
                  <a:gd name="T53" fmla="*/ 35 h 387"/>
                  <a:gd name="T54" fmla="*/ 228 w 288"/>
                  <a:gd name="T55" fmla="*/ 35 h 387"/>
                  <a:gd name="T56" fmla="*/ 242 w 288"/>
                  <a:gd name="T57" fmla="*/ 35 h 387"/>
                  <a:gd name="T58" fmla="*/ 253 w 288"/>
                  <a:gd name="T59" fmla="*/ 36 h 387"/>
                  <a:gd name="T60" fmla="*/ 269 w 288"/>
                  <a:gd name="T61" fmla="*/ 38 h 387"/>
                  <a:gd name="T62" fmla="*/ 282 w 288"/>
                  <a:gd name="T63" fmla="*/ 42 h 387"/>
                  <a:gd name="T64" fmla="*/ 288 w 288"/>
                  <a:gd name="T65" fmla="*/ 43 h 387"/>
                  <a:gd name="T66" fmla="*/ 283 w 288"/>
                  <a:gd name="T67" fmla="*/ 28 h 387"/>
                  <a:gd name="T68" fmla="*/ 275 w 288"/>
                  <a:gd name="T69" fmla="*/ 26 h 387"/>
                  <a:gd name="T70" fmla="*/ 261 w 288"/>
                  <a:gd name="T71" fmla="*/ 22 h 387"/>
                  <a:gd name="T72" fmla="*/ 248 w 288"/>
                  <a:gd name="T73" fmla="*/ 20 h 387"/>
                  <a:gd name="T74" fmla="*/ 237 w 288"/>
                  <a:gd name="T75" fmla="*/ 20 h 387"/>
                  <a:gd name="T76" fmla="*/ 229 w 288"/>
                  <a:gd name="T77" fmla="*/ 19 h 387"/>
                  <a:gd name="T78" fmla="*/ 223 w 288"/>
                  <a:gd name="T79" fmla="*/ 19 h 387"/>
                  <a:gd name="T80" fmla="*/ 214 w 288"/>
                  <a:gd name="T81" fmla="*/ 19 h 387"/>
                  <a:gd name="T82" fmla="*/ 199 w 288"/>
                  <a:gd name="T83" fmla="*/ 21 h 387"/>
                  <a:gd name="T84" fmla="*/ 183 w 288"/>
                  <a:gd name="T85" fmla="*/ 21 h 387"/>
                  <a:gd name="T86" fmla="*/ 168 w 288"/>
                  <a:gd name="T87" fmla="*/ 21 h 387"/>
                  <a:gd name="T88" fmla="*/ 159 w 288"/>
                  <a:gd name="T89" fmla="*/ 20 h 387"/>
                  <a:gd name="T90" fmla="*/ 123 w 288"/>
                  <a:gd name="T91" fmla="*/ 8 h 387"/>
                  <a:gd name="T92" fmla="*/ 100 w 288"/>
                  <a:gd name="T93" fmla="*/ 20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88" h="387">
                    <a:moveTo>
                      <a:pt x="100" y="20"/>
                    </a:moveTo>
                    <a:lnTo>
                      <a:pt x="92" y="58"/>
                    </a:lnTo>
                    <a:lnTo>
                      <a:pt x="90" y="64"/>
                    </a:lnTo>
                    <a:lnTo>
                      <a:pt x="85" y="79"/>
                    </a:lnTo>
                    <a:lnTo>
                      <a:pt x="80" y="95"/>
                    </a:lnTo>
                    <a:lnTo>
                      <a:pt x="77" y="107"/>
                    </a:lnTo>
                    <a:lnTo>
                      <a:pt x="75" y="125"/>
                    </a:lnTo>
                    <a:lnTo>
                      <a:pt x="70" y="150"/>
                    </a:lnTo>
                    <a:lnTo>
                      <a:pt x="65" y="174"/>
                    </a:lnTo>
                    <a:lnTo>
                      <a:pt x="62" y="185"/>
                    </a:lnTo>
                    <a:lnTo>
                      <a:pt x="43" y="234"/>
                    </a:lnTo>
                    <a:lnTo>
                      <a:pt x="40" y="243"/>
                    </a:lnTo>
                    <a:lnTo>
                      <a:pt x="36" y="263"/>
                    </a:lnTo>
                    <a:lnTo>
                      <a:pt x="30" y="286"/>
                    </a:lnTo>
                    <a:lnTo>
                      <a:pt x="28" y="303"/>
                    </a:lnTo>
                    <a:lnTo>
                      <a:pt x="23" y="322"/>
                    </a:lnTo>
                    <a:lnTo>
                      <a:pt x="14" y="347"/>
                    </a:lnTo>
                    <a:lnTo>
                      <a:pt x="5" y="370"/>
                    </a:lnTo>
                    <a:lnTo>
                      <a:pt x="0" y="379"/>
                    </a:lnTo>
                    <a:lnTo>
                      <a:pt x="4" y="382"/>
                    </a:lnTo>
                    <a:lnTo>
                      <a:pt x="10" y="385"/>
                    </a:lnTo>
                    <a:lnTo>
                      <a:pt x="18" y="387"/>
                    </a:lnTo>
                    <a:lnTo>
                      <a:pt x="23" y="383"/>
                    </a:lnTo>
                    <a:lnTo>
                      <a:pt x="27" y="372"/>
                    </a:lnTo>
                    <a:lnTo>
                      <a:pt x="29" y="361"/>
                    </a:lnTo>
                    <a:lnTo>
                      <a:pt x="32" y="348"/>
                    </a:lnTo>
                    <a:lnTo>
                      <a:pt x="35" y="337"/>
                    </a:lnTo>
                    <a:lnTo>
                      <a:pt x="38" y="323"/>
                    </a:lnTo>
                    <a:lnTo>
                      <a:pt x="43" y="309"/>
                    </a:lnTo>
                    <a:lnTo>
                      <a:pt x="45" y="296"/>
                    </a:lnTo>
                    <a:lnTo>
                      <a:pt x="46" y="292"/>
                    </a:lnTo>
                    <a:lnTo>
                      <a:pt x="62" y="234"/>
                    </a:lnTo>
                    <a:lnTo>
                      <a:pt x="63" y="228"/>
                    </a:lnTo>
                    <a:lnTo>
                      <a:pt x="67" y="215"/>
                    </a:lnTo>
                    <a:lnTo>
                      <a:pt x="70" y="197"/>
                    </a:lnTo>
                    <a:lnTo>
                      <a:pt x="74" y="181"/>
                    </a:lnTo>
                    <a:lnTo>
                      <a:pt x="76" y="166"/>
                    </a:lnTo>
                    <a:lnTo>
                      <a:pt x="78" y="151"/>
                    </a:lnTo>
                    <a:lnTo>
                      <a:pt x="81" y="137"/>
                    </a:lnTo>
                    <a:lnTo>
                      <a:pt x="85" y="127"/>
                    </a:lnTo>
                    <a:lnTo>
                      <a:pt x="92" y="112"/>
                    </a:lnTo>
                    <a:lnTo>
                      <a:pt x="99" y="90"/>
                    </a:lnTo>
                    <a:lnTo>
                      <a:pt x="106" y="69"/>
                    </a:lnTo>
                    <a:lnTo>
                      <a:pt x="108" y="61"/>
                    </a:lnTo>
                    <a:lnTo>
                      <a:pt x="115" y="35"/>
                    </a:lnTo>
                    <a:lnTo>
                      <a:pt x="161" y="35"/>
                    </a:lnTo>
                    <a:lnTo>
                      <a:pt x="176" y="35"/>
                    </a:lnTo>
                    <a:lnTo>
                      <a:pt x="189" y="35"/>
                    </a:lnTo>
                    <a:lnTo>
                      <a:pt x="199" y="35"/>
                    </a:lnTo>
                    <a:lnTo>
                      <a:pt x="207" y="35"/>
                    </a:lnTo>
                    <a:lnTo>
                      <a:pt x="214" y="35"/>
                    </a:lnTo>
                    <a:lnTo>
                      <a:pt x="219" y="35"/>
                    </a:lnTo>
                    <a:lnTo>
                      <a:pt x="221" y="35"/>
                    </a:lnTo>
                    <a:lnTo>
                      <a:pt x="222" y="35"/>
                    </a:lnTo>
                    <a:lnTo>
                      <a:pt x="223" y="35"/>
                    </a:lnTo>
                    <a:lnTo>
                      <a:pt x="228" y="35"/>
                    </a:lnTo>
                    <a:lnTo>
                      <a:pt x="234" y="35"/>
                    </a:lnTo>
                    <a:lnTo>
                      <a:pt x="242" y="35"/>
                    </a:lnTo>
                    <a:lnTo>
                      <a:pt x="248" y="35"/>
                    </a:lnTo>
                    <a:lnTo>
                      <a:pt x="253" y="36"/>
                    </a:lnTo>
                    <a:lnTo>
                      <a:pt x="261" y="37"/>
                    </a:lnTo>
                    <a:lnTo>
                      <a:pt x="269" y="38"/>
                    </a:lnTo>
                    <a:lnTo>
                      <a:pt x="276" y="41"/>
                    </a:lnTo>
                    <a:lnTo>
                      <a:pt x="282" y="42"/>
                    </a:lnTo>
                    <a:lnTo>
                      <a:pt x="287" y="43"/>
                    </a:lnTo>
                    <a:lnTo>
                      <a:pt x="288" y="43"/>
                    </a:lnTo>
                    <a:lnTo>
                      <a:pt x="284" y="28"/>
                    </a:lnTo>
                    <a:lnTo>
                      <a:pt x="283" y="28"/>
                    </a:lnTo>
                    <a:lnTo>
                      <a:pt x="280" y="27"/>
                    </a:lnTo>
                    <a:lnTo>
                      <a:pt x="275" y="26"/>
                    </a:lnTo>
                    <a:lnTo>
                      <a:pt x="268" y="23"/>
                    </a:lnTo>
                    <a:lnTo>
                      <a:pt x="261" y="22"/>
                    </a:lnTo>
                    <a:lnTo>
                      <a:pt x="254" y="21"/>
                    </a:lnTo>
                    <a:lnTo>
                      <a:pt x="248" y="20"/>
                    </a:lnTo>
                    <a:lnTo>
                      <a:pt x="242" y="20"/>
                    </a:lnTo>
                    <a:lnTo>
                      <a:pt x="237" y="20"/>
                    </a:lnTo>
                    <a:lnTo>
                      <a:pt x="233" y="20"/>
                    </a:lnTo>
                    <a:lnTo>
                      <a:pt x="229" y="19"/>
                    </a:lnTo>
                    <a:lnTo>
                      <a:pt x="227" y="19"/>
                    </a:lnTo>
                    <a:lnTo>
                      <a:pt x="223" y="19"/>
                    </a:lnTo>
                    <a:lnTo>
                      <a:pt x="219" y="19"/>
                    </a:lnTo>
                    <a:lnTo>
                      <a:pt x="214" y="19"/>
                    </a:lnTo>
                    <a:lnTo>
                      <a:pt x="207" y="20"/>
                    </a:lnTo>
                    <a:lnTo>
                      <a:pt x="199" y="21"/>
                    </a:lnTo>
                    <a:lnTo>
                      <a:pt x="191" y="21"/>
                    </a:lnTo>
                    <a:lnTo>
                      <a:pt x="183" y="21"/>
                    </a:lnTo>
                    <a:lnTo>
                      <a:pt x="175" y="21"/>
                    </a:lnTo>
                    <a:lnTo>
                      <a:pt x="168" y="21"/>
                    </a:lnTo>
                    <a:lnTo>
                      <a:pt x="162" y="20"/>
                    </a:lnTo>
                    <a:lnTo>
                      <a:pt x="159" y="20"/>
                    </a:lnTo>
                    <a:lnTo>
                      <a:pt x="158" y="20"/>
                    </a:lnTo>
                    <a:lnTo>
                      <a:pt x="123" y="8"/>
                    </a:lnTo>
                    <a:lnTo>
                      <a:pt x="100" y="0"/>
                    </a:lnTo>
                    <a:lnTo>
                      <a:pt x="10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5035" y="1983"/>
                <a:ext cx="174" cy="256"/>
              </a:xfrm>
              <a:custGeom>
                <a:avLst/>
                <a:gdLst>
                  <a:gd name="T0" fmla="*/ 0 w 349"/>
                  <a:gd name="T1" fmla="*/ 402 h 513"/>
                  <a:gd name="T2" fmla="*/ 28 w 349"/>
                  <a:gd name="T3" fmla="*/ 437 h 513"/>
                  <a:gd name="T4" fmla="*/ 66 w 349"/>
                  <a:gd name="T5" fmla="*/ 460 h 513"/>
                  <a:gd name="T6" fmla="*/ 135 w 349"/>
                  <a:gd name="T7" fmla="*/ 475 h 513"/>
                  <a:gd name="T8" fmla="*/ 176 w 349"/>
                  <a:gd name="T9" fmla="*/ 493 h 513"/>
                  <a:gd name="T10" fmla="*/ 215 w 349"/>
                  <a:gd name="T11" fmla="*/ 505 h 513"/>
                  <a:gd name="T12" fmla="*/ 250 w 349"/>
                  <a:gd name="T13" fmla="*/ 513 h 513"/>
                  <a:gd name="T14" fmla="*/ 252 w 349"/>
                  <a:gd name="T15" fmla="*/ 513 h 513"/>
                  <a:gd name="T16" fmla="*/ 257 w 349"/>
                  <a:gd name="T17" fmla="*/ 512 h 513"/>
                  <a:gd name="T18" fmla="*/ 259 w 349"/>
                  <a:gd name="T19" fmla="*/ 508 h 513"/>
                  <a:gd name="T20" fmla="*/ 257 w 349"/>
                  <a:gd name="T21" fmla="*/ 498 h 513"/>
                  <a:gd name="T22" fmla="*/ 253 w 349"/>
                  <a:gd name="T23" fmla="*/ 484 h 513"/>
                  <a:gd name="T24" fmla="*/ 251 w 349"/>
                  <a:gd name="T25" fmla="*/ 474 h 513"/>
                  <a:gd name="T26" fmla="*/ 250 w 349"/>
                  <a:gd name="T27" fmla="*/ 466 h 513"/>
                  <a:gd name="T28" fmla="*/ 250 w 349"/>
                  <a:gd name="T29" fmla="*/ 463 h 513"/>
                  <a:gd name="T30" fmla="*/ 257 w 349"/>
                  <a:gd name="T31" fmla="*/ 444 h 513"/>
                  <a:gd name="T32" fmla="*/ 284 w 349"/>
                  <a:gd name="T33" fmla="*/ 368 h 513"/>
                  <a:gd name="T34" fmla="*/ 288 w 349"/>
                  <a:gd name="T35" fmla="*/ 341 h 513"/>
                  <a:gd name="T36" fmla="*/ 296 w 349"/>
                  <a:gd name="T37" fmla="*/ 284 h 513"/>
                  <a:gd name="T38" fmla="*/ 307 w 349"/>
                  <a:gd name="T39" fmla="*/ 211 h 513"/>
                  <a:gd name="T40" fmla="*/ 310 w 349"/>
                  <a:gd name="T41" fmla="*/ 210 h 513"/>
                  <a:gd name="T42" fmla="*/ 313 w 349"/>
                  <a:gd name="T43" fmla="*/ 206 h 513"/>
                  <a:gd name="T44" fmla="*/ 317 w 349"/>
                  <a:gd name="T45" fmla="*/ 197 h 513"/>
                  <a:gd name="T46" fmla="*/ 319 w 349"/>
                  <a:gd name="T47" fmla="*/ 181 h 513"/>
                  <a:gd name="T48" fmla="*/ 319 w 349"/>
                  <a:gd name="T49" fmla="*/ 162 h 513"/>
                  <a:gd name="T50" fmla="*/ 319 w 349"/>
                  <a:gd name="T51" fmla="*/ 145 h 513"/>
                  <a:gd name="T52" fmla="*/ 319 w 349"/>
                  <a:gd name="T53" fmla="*/ 134 h 513"/>
                  <a:gd name="T54" fmla="*/ 319 w 349"/>
                  <a:gd name="T55" fmla="*/ 130 h 513"/>
                  <a:gd name="T56" fmla="*/ 326 w 349"/>
                  <a:gd name="T57" fmla="*/ 73 h 513"/>
                  <a:gd name="T58" fmla="*/ 349 w 349"/>
                  <a:gd name="T59" fmla="*/ 20 h 513"/>
                  <a:gd name="T60" fmla="*/ 337 w 349"/>
                  <a:gd name="T61" fmla="*/ 0 h 513"/>
                  <a:gd name="T62" fmla="*/ 322 w 349"/>
                  <a:gd name="T63" fmla="*/ 0 h 513"/>
                  <a:gd name="T64" fmla="*/ 303 w 349"/>
                  <a:gd name="T65" fmla="*/ 84 h 513"/>
                  <a:gd name="T66" fmla="*/ 288 w 349"/>
                  <a:gd name="T67" fmla="*/ 188 h 513"/>
                  <a:gd name="T68" fmla="*/ 261 w 349"/>
                  <a:gd name="T69" fmla="*/ 341 h 513"/>
                  <a:gd name="T70" fmla="*/ 238 w 349"/>
                  <a:gd name="T71" fmla="*/ 398 h 513"/>
                  <a:gd name="T72" fmla="*/ 219 w 349"/>
                  <a:gd name="T73" fmla="*/ 463 h 513"/>
                  <a:gd name="T74" fmla="*/ 188 w 349"/>
                  <a:gd name="T75" fmla="*/ 467 h 513"/>
                  <a:gd name="T76" fmla="*/ 89 w 349"/>
                  <a:gd name="T77" fmla="*/ 425 h 513"/>
                  <a:gd name="T78" fmla="*/ 12 w 349"/>
                  <a:gd name="T79" fmla="*/ 383 h 513"/>
                  <a:gd name="T80" fmla="*/ 0 w 349"/>
                  <a:gd name="T81" fmla="*/ 402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9" h="513">
                    <a:moveTo>
                      <a:pt x="0" y="402"/>
                    </a:moveTo>
                    <a:lnTo>
                      <a:pt x="28" y="437"/>
                    </a:lnTo>
                    <a:lnTo>
                      <a:pt x="66" y="460"/>
                    </a:lnTo>
                    <a:lnTo>
                      <a:pt x="135" y="475"/>
                    </a:lnTo>
                    <a:lnTo>
                      <a:pt x="176" y="493"/>
                    </a:lnTo>
                    <a:lnTo>
                      <a:pt x="215" y="505"/>
                    </a:lnTo>
                    <a:lnTo>
                      <a:pt x="250" y="513"/>
                    </a:lnTo>
                    <a:lnTo>
                      <a:pt x="252" y="513"/>
                    </a:lnTo>
                    <a:lnTo>
                      <a:pt x="257" y="512"/>
                    </a:lnTo>
                    <a:lnTo>
                      <a:pt x="259" y="508"/>
                    </a:lnTo>
                    <a:lnTo>
                      <a:pt x="257" y="498"/>
                    </a:lnTo>
                    <a:lnTo>
                      <a:pt x="253" y="484"/>
                    </a:lnTo>
                    <a:lnTo>
                      <a:pt x="251" y="474"/>
                    </a:lnTo>
                    <a:lnTo>
                      <a:pt x="250" y="466"/>
                    </a:lnTo>
                    <a:lnTo>
                      <a:pt x="250" y="463"/>
                    </a:lnTo>
                    <a:lnTo>
                      <a:pt x="257" y="444"/>
                    </a:lnTo>
                    <a:lnTo>
                      <a:pt x="284" y="368"/>
                    </a:lnTo>
                    <a:lnTo>
                      <a:pt x="288" y="341"/>
                    </a:lnTo>
                    <a:lnTo>
                      <a:pt x="296" y="284"/>
                    </a:lnTo>
                    <a:lnTo>
                      <a:pt x="307" y="211"/>
                    </a:lnTo>
                    <a:lnTo>
                      <a:pt x="310" y="210"/>
                    </a:lnTo>
                    <a:lnTo>
                      <a:pt x="313" y="206"/>
                    </a:lnTo>
                    <a:lnTo>
                      <a:pt x="317" y="197"/>
                    </a:lnTo>
                    <a:lnTo>
                      <a:pt x="319" y="181"/>
                    </a:lnTo>
                    <a:lnTo>
                      <a:pt x="319" y="162"/>
                    </a:lnTo>
                    <a:lnTo>
                      <a:pt x="319" y="145"/>
                    </a:lnTo>
                    <a:lnTo>
                      <a:pt x="319" y="134"/>
                    </a:lnTo>
                    <a:lnTo>
                      <a:pt x="319" y="130"/>
                    </a:lnTo>
                    <a:lnTo>
                      <a:pt x="326" y="73"/>
                    </a:lnTo>
                    <a:lnTo>
                      <a:pt x="349" y="20"/>
                    </a:lnTo>
                    <a:lnTo>
                      <a:pt x="337" y="0"/>
                    </a:lnTo>
                    <a:lnTo>
                      <a:pt x="322" y="0"/>
                    </a:lnTo>
                    <a:lnTo>
                      <a:pt x="303" y="84"/>
                    </a:lnTo>
                    <a:lnTo>
                      <a:pt x="288" y="188"/>
                    </a:lnTo>
                    <a:lnTo>
                      <a:pt x="261" y="341"/>
                    </a:lnTo>
                    <a:lnTo>
                      <a:pt x="238" y="398"/>
                    </a:lnTo>
                    <a:lnTo>
                      <a:pt x="219" y="463"/>
                    </a:lnTo>
                    <a:lnTo>
                      <a:pt x="188" y="467"/>
                    </a:lnTo>
                    <a:lnTo>
                      <a:pt x="89" y="425"/>
                    </a:lnTo>
                    <a:lnTo>
                      <a:pt x="12" y="383"/>
                    </a:lnTo>
                    <a:lnTo>
                      <a:pt x="0" y="4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7" name="Freeform 36"/>
              <p:cNvSpPr>
                <a:spLocks/>
              </p:cNvSpPr>
              <p:nvPr/>
            </p:nvSpPr>
            <p:spPr bwMode="auto">
              <a:xfrm>
                <a:off x="4692" y="2082"/>
                <a:ext cx="68" cy="76"/>
              </a:xfrm>
              <a:custGeom>
                <a:avLst/>
                <a:gdLst>
                  <a:gd name="T0" fmla="*/ 0 w 136"/>
                  <a:gd name="T1" fmla="*/ 26 h 152"/>
                  <a:gd name="T2" fmla="*/ 20 w 136"/>
                  <a:gd name="T3" fmla="*/ 35 h 152"/>
                  <a:gd name="T4" fmla="*/ 23 w 136"/>
                  <a:gd name="T5" fmla="*/ 36 h 152"/>
                  <a:gd name="T6" fmla="*/ 31 w 136"/>
                  <a:gd name="T7" fmla="*/ 38 h 152"/>
                  <a:gd name="T8" fmla="*/ 40 w 136"/>
                  <a:gd name="T9" fmla="*/ 43 h 152"/>
                  <a:gd name="T10" fmla="*/ 48 w 136"/>
                  <a:gd name="T11" fmla="*/ 49 h 152"/>
                  <a:gd name="T12" fmla="*/ 52 w 136"/>
                  <a:gd name="T13" fmla="*/ 52 h 152"/>
                  <a:gd name="T14" fmla="*/ 53 w 136"/>
                  <a:gd name="T15" fmla="*/ 54 h 152"/>
                  <a:gd name="T16" fmla="*/ 55 w 136"/>
                  <a:gd name="T17" fmla="*/ 57 h 152"/>
                  <a:gd name="T18" fmla="*/ 62 w 136"/>
                  <a:gd name="T19" fmla="*/ 62 h 152"/>
                  <a:gd name="T20" fmla="*/ 70 w 136"/>
                  <a:gd name="T21" fmla="*/ 68 h 152"/>
                  <a:gd name="T22" fmla="*/ 74 w 136"/>
                  <a:gd name="T23" fmla="*/ 69 h 152"/>
                  <a:gd name="T24" fmla="*/ 76 w 136"/>
                  <a:gd name="T25" fmla="*/ 72 h 152"/>
                  <a:gd name="T26" fmla="*/ 79 w 136"/>
                  <a:gd name="T27" fmla="*/ 77 h 152"/>
                  <a:gd name="T28" fmla="*/ 84 w 136"/>
                  <a:gd name="T29" fmla="*/ 84 h 152"/>
                  <a:gd name="T30" fmla="*/ 87 w 136"/>
                  <a:gd name="T31" fmla="*/ 91 h 152"/>
                  <a:gd name="T32" fmla="*/ 90 w 136"/>
                  <a:gd name="T33" fmla="*/ 96 h 152"/>
                  <a:gd name="T34" fmla="*/ 91 w 136"/>
                  <a:gd name="T35" fmla="*/ 97 h 152"/>
                  <a:gd name="T36" fmla="*/ 107 w 136"/>
                  <a:gd name="T37" fmla="*/ 105 h 152"/>
                  <a:gd name="T38" fmla="*/ 119 w 136"/>
                  <a:gd name="T39" fmla="*/ 117 h 152"/>
                  <a:gd name="T40" fmla="*/ 110 w 136"/>
                  <a:gd name="T41" fmla="*/ 140 h 152"/>
                  <a:gd name="T42" fmla="*/ 128 w 136"/>
                  <a:gd name="T43" fmla="*/ 152 h 152"/>
                  <a:gd name="T44" fmla="*/ 129 w 136"/>
                  <a:gd name="T45" fmla="*/ 151 h 152"/>
                  <a:gd name="T46" fmla="*/ 132 w 136"/>
                  <a:gd name="T47" fmla="*/ 147 h 152"/>
                  <a:gd name="T48" fmla="*/ 135 w 136"/>
                  <a:gd name="T49" fmla="*/ 138 h 152"/>
                  <a:gd name="T50" fmla="*/ 136 w 136"/>
                  <a:gd name="T51" fmla="*/ 128 h 152"/>
                  <a:gd name="T52" fmla="*/ 136 w 136"/>
                  <a:gd name="T53" fmla="*/ 115 h 152"/>
                  <a:gd name="T54" fmla="*/ 136 w 136"/>
                  <a:gd name="T55" fmla="*/ 106 h 152"/>
                  <a:gd name="T56" fmla="*/ 136 w 136"/>
                  <a:gd name="T57" fmla="*/ 99 h 152"/>
                  <a:gd name="T58" fmla="*/ 136 w 136"/>
                  <a:gd name="T59" fmla="*/ 97 h 152"/>
                  <a:gd name="T60" fmla="*/ 116 w 136"/>
                  <a:gd name="T61" fmla="*/ 77 h 152"/>
                  <a:gd name="T62" fmla="*/ 113 w 136"/>
                  <a:gd name="T63" fmla="*/ 75 h 152"/>
                  <a:gd name="T64" fmla="*/ 106 w 136"/>
                  <a:gd name="T65" fmla="*/ 68 h 152"/>
                  <a:gd name="T66" fmla="*/ 98 w 136"/>
                  <a:gd name="T67" fmla="*/ 60 h 152"/>
                  <a:gd name="T68" fmla="*/ 91 w 136"/>
                  <a:gd name="T69" fmla="*/ 51 h 152"/>
                  <a:gd name="T70" fmla="*/ 86 w 136"/>
                  <a:gd name="T71" fmla="*/ 44 h 152"/>
                  <a:gd name="T72" fmla="*/ 82 w 136"/>
                  <a:gd name="T73" fmla="*/ 37 h 152"/>
                  <a:gd name="T74" fmla="*/ 77 w 136"/>
                  <a:gd name="T75" fmla="*/ 32 h 152"/>
                  <a:gd name="T76" fmla="*/ 71 w 136"/>
                  <a:gd name="T77" fmla="*/ 31 h 152"/>
                  <a:gd name="T78" fmla="*/ 64 w 136"/>
                  <a:gd name="T79" fmla="*/ 30 h 152"/>
                  <a:gd name="T80" fmla="*/ 56 w 136"/>
                  <a:gd name="T81" fmla="*/ 27 h 152"/>
                  <a:gd name="T82" fmla="*/ 51 w 136"/>
                  <a:gd name="T83" fmla="*/ 24 h 152"/>
                  <a:gd name="T84" fmla="*/ 48 w 136"/>
                  <a:gd name="T85" fmla="*/ 23 h 152"/>
                  <a:gd name="T86" fmla="*/ 37 w 136"/>
                  <a:gd name="T87" fmla="*/ 9 h 152"/>
                  <a:gd name="T88" fmla="*/ 6 w 136"/>
                  <a:gd name="T89" fmla="*/ 0 h 152"/>
                  <a:gd name="T90" fmla="*/ 0 w 136"/>
                  <a:gd name="T91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6" h="152">
                    <a:moveTo>
                      <a:pt x="0" y="26"/>
                    </a:moveTo>
                    <a:lnTo>
                      <a:pt x="20" y="35"/>
                    </a:lnTo>
                    <a:lnTo>
                      <a:pt x="23" y="36"/>
                    </a:lnTo>
                    <a:lnTo>
                      <a:pt x="31" y="38"/>
                    </a:lnTo>
                    <a:lnTo>
                      <a:pt x="40" y="43"/>
                    </a:lnTo>
                    <a:lnTo>
                      <a:pt x="48" y="49"/>
                    </a:lnTo>
                    <a:lnTo>
                      <a:pt x="52" y="52"/>
                    </a:lnTo>
                    <a:lnTo>
                      <a:pt x="53" y="54"/>
                    </a:lnTo>
                    <a:lnTo>
                      <a:pt x="55" y="57"/>
                    </a:lnTo>
                    <a:lnTo>
                      <a:pt x="62" y="62"/>
                    </a:lnTo>
                    <a:lnTo>
                      <a:pt x="70" y="68"/>
                    </a:lnTo>
                    <a:lnTo>
                      <a:pt x="74" y="69"/>
                    </a:lnTo>
                    <a:lnTo>
                      <a:pt x="76" y="72"/>
                    </a:lnTo>
                    <a:lnTo>
                      <a:pt x="79" y="77"/>
                    </a:lnTo>
                    <a:lnTo>
                      <a:pt x="84" y="84"/>
                    </a:lnTo>
                    <a:lnTo>
                      <a:pt x="87" y="91"/>
                    </a:lnTo>
                    <a:lnTo>
                      <a:pt x="90" y="96"/>
                    </a:lnTo>
                    <a:lnTo>
                      <a:pt x="91" y="97"/>
                    </a:lnTo>
                    <a:lnTo>
                      <a:pt x="107" y="105"/>
                    </a:lnTo>
                    <a:lnTo>
                      <a:pt x="119" y="117"/>
                    </a:lnTo>
                    <a:lnTo>
                      <a:pt x="110" y="140"/>
                    </a:lnTo>
                    <a:lnTo>
                      <a:pt x="128" y="152"/>
                    </a:lnTo>
                    <a:lnTo>
                      <a:pt x="129" y="151"/>
                    </a:lnTo>
                    <a:lnTo>
                      <a:pt x="132" y="147"/>
                    </a:lnTo>
                    <a:lnTo>
                      <a:pt x="135" y="138"/>
                    </a:lnTo>
                    <a:lnTo>
                      <a:pt x="136" y="128"/>
                    </a:lnTo>
                    <a:lnTo>
                      <a:pt x="136" y="115"/>
                    </a:lnTo>
                    <a:lnTo>
                      <a:pt x="136" y="106"/>
                    </a:lnTo>
                    <a:lnTo>
                      <a:pt x="136" y="99"/>
                    </a:lnTo>
                    <a:lnTo>
                      <a:pt x="136" y="97"/>
                    </a:lnTo>
                    <a:lnTo>
                      <a:pt x="116" y="77"/>
                    </a:lnTo>
                    <a:lnTo>
                      <a:pt x="113" y="75"/>
                    </a:lnTo>
                    <a:lnTo>
                      <a:pt x="106" y="68"/>
                    </a:lnTo>
                    <a:lnTo>
                      <a:pt x="98" y="60"/>
                    </a:lnTo>
                    <a:lnTo>
                      <a:pt x="91" y="51"/>
                    </a:lnTo>
                    <a:lnTo>
                      <a:pt x="86" y="44"/>
                    </a:lnTo>
                    <a:lnTo>
                      <a:pt x="82" y="37"/>
                    </a:lnTo>
                    <a:lnTo>
                      <a:pt x="77" y="32"/>
                    </a:lnTo>
                    <a:lnTo>
                      <a:pt x="71" y="31"/>
                    </a:lnTo>
                    <a:lnTo>
                      <a:pt x="64" y="30"/>
                    </a:lnTo>
                    <a:lnTo>
                      <a:pt x="56" y="27"/>
                    </a:lnTo>
                    <a:lnTo>
                      <a:pt x="51" y="24"/>
                    </a:lnTo>
                    <a:lnTo>
                      <a:pt x="48" y="23"/>
                    </a:lnTo>
                    <a:lnTo>
                      <a:pt x="37" y="9"/>
                    </a:lnTo>
                    <a:lnTo>
                      <a:pt x="6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8" name="Freeform 37"/>
              <p:cNvSpPr>
                <a:spLocks/>
              </p:cNvSpPr>
              <p:nvPr/>
            </p:nvSpPr>
            <p:spPr bwMode="auto">
              <a:xfrm>
                <a:off x="4652" y="1959"/>
                <a:ext cx="101" cy="161"/>
              </a:xfrm>
              <a:custGeom>
                <a:avLst/>
                <a:gdLst>
                  <a:gd name="T0" fmla="*/ 184 w 201"/>
                  <a:gd name="T1" fmla="*/ 274 h 322"/>
                  <a:gd name="T2" fmla="*/ 178 w 201"/>
                  <a:gd name="T3" fmla="*/ 212 h 322"/>
                  <a:gd name="T4" fmla="*/ 141 w 201"/>
                  <a:gd name="T5" fmla="*/ 158 h 322"/>
                  <a:gd name="T6" fmla="*/ 102 w 201"/>
                  <a:gd name="T7" fmla="*/ 109 h 322"/>
                  <a:gd name="T8" fmla="*/ 93 w 201"/>
                  <a:gd name="T9" fmla="*/ 62 h 322"/>
                  <a:gd name="T10" fmla="*/ 79 w 201"/>
                  <a:gd name="T11" fmla="*/ 78 h 322"/>
                  <a:gd name="T12" fmla="*/ 94 w 201"/>
                  <a:gd name="T13" fmla="*/ 159 h 322"/>
                  <a:gd name="T14" fmla="*/ 73 w 201"/>
                  <a:gd name="T15" fmla="*/ 59 h 322"/>
                  <a:gd name="T16" fmla="*/ 67 w 201"/>
                  <a:gd name="T17" fmla="*/ 22 h 322"/>
                  <a:gd name="T18" fmla="*/ 56 w 201"/>
                  <a:gd name="T19" fmla="*/ 62 h 322"/>
                  <a:gd name="T20" fmla="*/ 56 w 201"/>
                  <a:gd name="T21" fmla="*/ 70 h 322"/>
                  <a:gd name="T22" fmla="*/ 56 w 201"/>
                  <a:gd name="T23" fmla="*/ 90 h 322"/>
                  <a:gd name="T24" fmla="*/ 56 w 201"/>
                  <a:gd name="T25" fmla="*/ 112 h 322"/>
                  <a:gd name="T26" fmla="*/ 69 w 201"/>
                  <a:gd name="T27" fmla="*/ 163 h 322"/>
                  <a:gd name="T28" fmla="*/ 49 w 201"/>
                  <a:gd name="T29" fmla="*/ 127 h 322"/>
                  <a:gd name="T30" fmla="*/ 48 w 201"/>
                  <a:gd name="T31" fmla="*/ 119 h 322"/>
                  <a:gd name="T32" fmla="*/ 48 w 201"/>
                  <a:gd name="T33" fmla="*/ 105 h 322"/>
                  <a:gd name="T34" fmla="*/ 46 w 201"/>
                  <a:gd name="T35" fmla="*/ 85 h 322"/>
                  <a:gd name="T36" fmla="*/ 46 w 201"/>
                  <a:gd name="T37" fmla="*/ 45 h 322"/>
                  <a:gd name="T38" fmla="*/ 32 w 201"/>
                  <a:gd name="T39" fmla="*/ 110 h 322"/>
                  <a:gd name="T40" fmla="*/ 40 w 201"/>
                  <a:gd name="T41" fmla="*/ 151 h 322"/>
                  <a:gd name="T42" fmla="*/ 25 w 201"/>
                  <a:gd name="T43" fmla="*/ 94 h 322"/>
                  <a:gd name="T44" fmla="*/ 20 w 201"/>
                  <a:gd name="T45" fmla="*/ 143 h 322"/>
                  <a:gd name="T46" fmla="*/ 26 w 201"/>
                  <a:gd name="T47" fmla="*/ 152 h 322"/>
                  <a:gd name="T48" fmla="*/ 37 w 201"/>
                  <a:gd name="T49" fmla="*/ 170 h 322"/>
                  <a:gd name="T50" fmla="*/ 47 w 201"/>
                  <a:gd name="T51" fmla="*/ 177 h 322"/>
                  <a:gd name="T52" fmla="*/ 54 w 201"/>
                  <a:gd name="T53" fmla="*/ 189 h 322"/>
                  <a:gd name="T54" fmla="*/ 64 w 201"/>
                  <a:gd name="T55" fmla="*/ 213 h 322"/>
                  <a:gd name="T56" fmla="*/ 71 w 201"/>
                  <a:gd name="T57" fmla="*/ 223 h 322"/>
                  <a:gd name="T58" fmla="*/ 90 w 201"/>
                  <a:gd name="T59" fmla="*/ 231 h 322"/>
                  <a:gd name="T60" fmla="*/ 102 w 201"/>
                  <a:gd name="T61" fmla="*/ 249 h 322"/>
                  <a:gd name="T62" fmla="*/ 85 w 201"/>
                  <a:gd name="T63" fmla="*/ 245 h 322"/>
                  <a:gd name="T64" fmla="*/ 81 w 201"/>
                  <a:gd name="T65" fmla="*/ 237 h 322"/>
                  <a:gd name="T66" fmla="*/ 72 w 201"/>
                  <a:gd name="T67" fmla="*/ 234 h 322"/>
                  <a:gd name="T68" fmla="*/ 61 w 201"/>
                  <a:gd name="T69" fmla="*/ 228 h 322"/>
                  <a:gd name="T70" fmla="*/ 50 w 201"/>
                  <a:gd name="T71" fmla="*/ 221 h 322"/>
                  <a:gd name="T72" fmla="*/ 46 w 201"/>
                  <a:gd name="T73" fmla="*/ 210 h 322"/>
                  <a:gd name="T74" fmla="*/ 40 w 201"/>
                  <a:gd name="T75" fmla="*/ 197 h 322"/>
                  <a:gd name="T76" fmla="*/ 33 w 201"/>
                  <a:gd name="T77" fmla="*/ 180 h 322"/>
                  <a:gd name="T78" fmla="*/ 23 w 201"/>
                  <a:gd name="T79" fmla="*/ 165 h 322"/>
                  <a:gd name="T80" fmla="*/ 12 w 201"/>
                  <a:gd name="T81" fmla="*/ 144 h 322"/>
                  <a:gd name="T82" fmla="*/ 0 w 201"/>
                  <a:gd name="T83" fmla="*/ 104 h 322"/>
                  <a:gd name="T84" fmla="*/ 25 w 201"/>
                  <a:gd name="T85" fmla="*/ 76 h 322"/>
                  <a:gd name="T86" fmla="*/ 21 w 201"/>
                  <a:gd name="T87" fmla="*/ 72 h 322"/>
                  <a:gd name="T88" fmla="*/ 25 w 201"/>
                  <a:gd name="T89" fmla="*/ 62 h 322"/>
                  <a:gd name="T90" fmla="*/ 32 w 201"/>
                  <a:gd name="T91" fmla="*/ 47 h 322"/>
                  <a:gd name="T92" fmla="*/ 31 w 201"/>
                  <a:gd name="T93" fmla="*/ 41 h 322"/>
                  <a:gd name="T94" fmla="*/ 65 w 201"/>
                  <a:gd name="T95" fmla="*/ 0 h 322"/>
                  <a:gd name="T96" fmla="*/ 90 w 201"/>
                  <a:gd name="T97" fmla="*/ 28 h 322"/>
                  <a:gd name="T98" fmla="*/ 113 w 201"/>
                  <a:gd name="T99" fmla="*/ 78 h 322"/>
                  <a:gd name="T100" fmla="*/ 135 w 201"/>
                  <a:gd name="T101" fmla="*/ 127 h 322"/>
                  <a:gd name="T102" fmla="*/ 142 w 201"/>
                  <a:gd name="T103" fmla="*/ 134 h 322"/>
                  <a:gd name="T104" fmla="*/ 155 w 201"/>
                  <a:gd name="T105" fmla="*/ 150 h 322"/>
                  <a:gd name="T106" fmla="*/ 169 w 201"/>
                  <a:gd name="T107" fmla="*/ 165 h 322"/>
                  <a:gd name="T108" fmla="*/ 176 w 201"/>
                  <a:gd name="T109" fmla="*/ 172 h 322"/>
                  <a:gd name="T110" fmla="*/ 201 w 201"/>
                  <a:gd name="T111" fmla="*/ 214 h 322"/>
                  <a:gd name="T112" fmla="*/ 201 w 201"/>
                  <a:gd name="T113" fmla="*/ 288 h 322"/>
                  <a:gd name="T114" fmla="*/ 181 w 201"/>
                  <a:gd name="T115" fmla="*/ 31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01" h="322">
                    <a:moveTo>
                      <a:pt x="181" y="319"/>
                    </a:moveTo>
                    <a:lnTo>
                      <a:pt x="184" y="274"/>
                    </a:lnTo>
                    <a:lnTo>
                      <a:pt x="184" y="234"/>
                    </a:lnTo>
                    <a:lnTo>
                      <a:pt x="178" y="212"/>
                    </a:lnTo>
                    <a:lnTo>
                      <a:pt x="158" y="183"/>
                    </a:lnTo>
                    <a:lnTo>
                      <a:pt x="141" y="158"/>
                    </a:lnTo>
                    <a:lnTo>
                      <a:pt x="122" y="144"/>
                    </a:lnTo>
                    <a:lnTo>
                      <a:pt x="102" y="109"/>
                    </a:lnTo>
                    <a:lnTo>
                      <a:pt x="102" y="82"/>
                    </a:lnTo>
                    <a:lnTo>
                      <a:pt x="93" y="62"/>
                    </a:lnTo>
                    <a:lnTo>
                      <a:pt x="82" y="56"/>
                    </a:lnTo>
                    <a:lnTo>
                      <a:pt x="79" y="78"/>
                    </a:lnTo>
                    <a:lnTo>
                      <a:pt x="84" y="109"/>
                    </a:lnTo>
                    <a:lnTo>
                      <a:pt x="94" y="159"/>
                    </a:lnTo>
                    <a:lnTo>
                      <a:pt x="67" y="93"/>
                    </a:lnTo>
                    <a:lnTo>
                      <a:pt x="73" y="59"/>
                    </a:lnTo>
                    <a:lnTo>
                      <a:pt x="73" y="39"/>
                    </a:lnTo>
                    <a:lnTo>
                      <a:pt x="67" y="22"/>
                    </a:lnTo>
                    <a:lnTo>
                      <a:pt x="56" y="62"/>
                    </a:lnTo>
                    <a:lnTo>
                      <a:pt x="56" y="62"/>
                    </a:lnTo>
                    <a:lnTo>
                      <a:pt x="56" y="64"/>
                    </a:lnTo>
                    <a:lnTo>
                      <a:pt x="56" y="70"/>
                    </a:lnTo>
                    <a:lnTo>
                      <a:pt x="56" y="78"/>
                    </a:lnTo>
                    <a:lnTo>
                      <a:pt x="56" y="90"/>
                    </a:lnTo>
                    <a:lnTo>
                      <a:pt x="56" y="102"/>
                    </a:lnTo>
                    <a:lnTo>
                      <a:pt x="56" y="112"/>
                    </a:lnTo>
                    <a:lnTo>
                      <a:pt x="56" y="115"/>
                    </a:lnTo>
                    <a:lnTo>
                      <a:pt x="69" y="163"/>
                    </a:lnTo>
                    <a:lnTo>
                      <a:pt x="49" y="128"/>
                    </a:lnTo>
                    <a:lnTo>
                      <a:pt x="49" y="127"/>
                    </a:lnTo>
                    <a:lnTo>
                      <a:pt x="49" y="123"/>
                    </a:lnTo>
                    <a:lnTo>
                      <a:pt x="48" y="119"/>
                    </a:lnTo>
                    <a:lnTo>
                      <a:pt x="48" y="113"/>
                    </a:lnTo>
                    <a:lnTo>
                      <a:pt x="48" y="105"/>
                    </a:lnTo>
                    <a:lnTo>
                      <a:pt x="47" y="94"/>
                    </a:lnTo>
                    <a:lnTo>
                      <a:pt x="46" y="85"/>
                    </a:lnTo>
                    <a:lnTo>
                      <a:pt x="46" y="82"/>
                    </a:lnTo>
                    <a:lnTo>
                      <a:pt x="46" y="45"/>
                    </a:lnTo>
                    <a:lnTo>
                      <a:pt x="34" y="51"/>
                    </a:lnTo>
                    <a:lnTo>
                      <a:pt x="32" y="110"/>
                    </a:lnTo>
                    <a:lnTo>
                      <a:pt x="54" y="165"/>
                    </a:lnTo>
                    <a:lnTo>
                      <a:pt x="40" y="151"/>
                    </a:lnTo>
                    <a:lnTo>
                      <a:pt x="25" y="113"/>
                    </a:lnTo>
                    <a:lnTo>
                      <a:pt x="25" y="94"/>
                    </a:lnTo>
                    <a:lnTo>
                      <a:pt x="9" y="113"/>
                    </a:lnTo>
                    <a:lnTo>
                      <a:pt x="20" y="143"/>
                    </a:lnTo>
                    <a:lnTo>
                      <a:pt x="21" y="145"/>
                    </a:lnTo>
                    <a:lnTo>
                      <a:pt x="26" y="152"/>
                    </a:lnTo>
                    <a:lnTo>
                      <a:pt x="32" y="161"/>
                    </a:lnTo>
                    <a:lnTo>
                      <a:pt x="37" y="170"/>
                    </a:lnTo>
                    <a:lnTo>
                      <a:pt x="43" y="176"/>
                    </a:lnTo>
                    <a:lnTo>
                      <a:pt x="47" y="177"/>
                    </a:lnTo>
                    <a:lnTo>
                      <a:pt x="50" y="181"/>
                    </a:lnTo>
                    <a:lnTo>
                      <a:pt x="54" y="189"/>
                    </a:lnTo>
                    <a:lnTo>
                      <a:pt x="58" y="201"/>
                    </a:lnTo>
                    <a:lnTo>
                      <a:pt x="64" y="213"/>
                    </a:lnTo>
                    <a:lnTo>
                      <a:pt x="69" y="220"/>
                    </a:lnTo>
                    <a:lnTo>
                      <a:pt x="71" y="223"/>
                    </a:lnTo>
                    <a:lnTo>
                      <a:pt x="85" y="223"/>
                    </a:lnTo>
                    <a:lnTo>
                      <a:pt x="90" y="231"/>
                    </a:lnTo>
                    <a:lnTo>
                      <a:pt x="102" y="237"/>
                    </a:lnTo>
                    <a:lnTo>
                      <a:pt x="102" y="249"/>
                    </a:lnTo>
                    <a:lnTo>
                      <a:pt x="102" y="257"/>
                    </a:lnTo>
                    <a:lnTo>
                      <a:pt x="85" y="245"/>
                    </a:lnTo>
                    <a:lnTo>
                      <a:pt x="82" y="237"/>
                    </a:lnTo>
                    <a:lnTo>
                      <a:pt x="81" y="237"/>
                    </a:lnTo>
                    <a:lnTo>
                      <a:pt x="78" y="236"/>
                    </a:lnTo>
                    <a:lnTo>
                      <a:pt x="72" y="234"/>
                    </a:lnTo>
                    <a:lnTo>
                      <a:pt x="66" y="231"/>
                    </a:lnTo>
                    <a:lnTo>
                      <a:pt x="61" y="228"/>
                    </a:lnTo>
                    <a:lnTo>
                      <a:pt x="55" y="225"/>
                    </a:lnTo>
                    <a:lnTo>
                      <a:pt x="50" y="221"/>
                    </a:lnTo>
                    <a:lnTo>
                      <a:pt x="48" y="218"/>
                    </a:lnTo>
                    <a:lnTo>
                      <a:pt x="46" y="210"/>
                    </a:lnTo>
                    <a:lnTo>
                      <a:pt x="42" y="203"/>
                    </a:lnTo>
                    <a:lnTo>
                      <a:pt x="40" y="197"/>
                    </a:lnTo>
                    <a:lnTo>
                      <a:pt x="36" y="189"/>
                    </a:lnTo>
                    <a:lnTo>
                      <a:pt x="33" y="180"/>
                    </a:lnTo>
                    <a:lnTo>
                      <a:pt x="27" y="172"/>
                    </a:lnTo>
                    <a:lnTo>
                      <a:pt x="23" y="165"/>
                    </a:lnTo>
                    <a:lnTo>
                      <a:pt x="20" y="162"/>
                    </a:lnTo>
                    <a:lnTo>
                      <a:pt x="12" y="144"/>
                    </a:lnTo>
                    <a:lnTo>
                      <a:pt x="3" y="124"/>
                    </a:lnTo>
                    <a:lnTo>
                      <a:pt x="0" y="104"/>
                    </a:lnTo>
                    <a:lnTo>
                      <a:pt x="11" y="95"/>
                    </a:lnTo>
                    <a:lnTo>
                      <a:pt x="25" y="76"/>
                    </a:lnTo>
                    <a:lnTo>
                      <a:pt x="24" y="75"/>
                    </a:lnTo>
                    <a:lnTo>
                      <a:pt x="21" y="72"/>
                    </a:lnTo>
                    <a:lnTo>
                      <a:pt x="21" y="69"/>
                    </a:lnTo>
                    <a:lnTo>
                      <a:pt x="25" y="62"/>
                    </a:lnTo>
                    <a:lnTo>
                      <a:pt x="29" y="54"/>
                    </a:lnTo>
                    <a:lnTo>
                      <a:pt x="32" y="47"/>
                    </a:lnTo>
                    <a:lnTo>
                      <a:pt x="31" y="43"/>
                    </a:lnTo>
                    <a:lnTo>
                      <a:pt x="31" y="41"/>
                    </a:lnTo>
                    <a:lnTo>
                      <a:pt x="48" y="28"/>
                    </a:lnTo>
                    <a:lnTo>
                      <a:pt x="65" y="0"/>
                    </a:lnTo>
                    <a:lnTo>
                      <a:pt x="77" y="8"/>
                    </a:lnTo>
                    <a:lnTo>
                      <a:pt x="90" y="28"/>
                    </a:lnTo>
                    <a:lnTo>
                      <a:pt x="104" y="51"/>
                    </a:lnTo>
                    <a:lnTo>
                      <a:pt x="113" y="78"/>
                    </a:lnTo>
                    <a:lnTo>
                      <a:pt x="119" y="95"/>
                    </a:lnTo>
                    <a:lnTo>
                      <a:pt x="135" y="127"/>
                    </a:lnTo>
                    <a:lnTo>
                      <a:pt x="138" y="129"/>
                    </a:lnTo>
                    <a:lnTo>
                      <a:pt x="142" y="134"/>
                    </a:lnTo>
                    <a:lnTo>
                      <a:pt x="148" y="142"/>
                    </a:lnTo>
                    <a:lnTo>
                      <a:pt x="155" y="150"/>
                    </a:lnTo>
                    <a:lnTo>
                      <a:pt x="162" y="158"/>
                    </a:lnTo>
                    <a:lnTo>
                      <a:pt x="169" y="165"/>
                    </a:lnTo>
                    <a:lnTo>
                      <a:pt x="173" y="169"/>
                    </a:lnTo>
                    <a:lnTo>
                      <a:pt x="176" y="172"/>
                    </a:lnTo>
                    <a:lnTo>
                      <a:pt x="192" y="189"/>
                    </a:lnTo>
                    <a:lnTo>
                      <a:pt x="201" y="214"/>
                    </a:lnTo>
                    <a:lnTo>
                      <a:pt x="201" y="265"/>
                    </a:lnTo>
                    <a:lnTo>
                      <a:pt x="201" y="288"/>
                    </a:lnTo>
                    <a:lnTo>
                      <a:pt x="195" y="322"/>
                    </a:lnTo>
                    <a:lnTo>
                      <a:pt x="181" y="3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9" name="Freeform 38"/>
              <p:cNvSpPr>
                <a:spLocks/>
              </p:cNvSpPr>
              <p:nvPr/>
            </p:nvSpPr>
            <p:spPr bwMode="auto">
              <a:xfrm>
                <a:off x="4842" y="2295"/>
                <a:ext cx="60" cy="49"/>
              </a:xfrm>
              <a:custGeom>
                <a:avLst/>
                <a:gdLst>
                  <a:gd name="T0" fmla="*/ 121 w 121"/>
                  <a:gd name="T1" fmla="*/ 6 h 99"/>
                  <a:gd name="T2" fmla="*/ 110 w 121"/>
                  <a:gd name="T3" fmla="*/ 12 h 99"/>
                  <a:gd name="T4" fmla="*/ 98 w 121"/>
                  <a:gd name="T5" fmla="*/ 29 h 99"/>
                  <a:gd name="T6" fmla="*/ 88 w 121"/>
                  <a:gd name="T7" fmla="*/ 51 h 99"/>
                  <a:gd name="T8" fmla="*/ 70 w 121"/>
                  <a:gd name="T9" fmla="*/ 63 h 99"/>
                  <a:gd name="T10" fmla="*/ 58 w 121"/>
                  <a:gd name="T11" fmla="*/ 66 h 99"/>
                  <a:gd name="T12" fmla="*/ 42 w 121"/>
                  <a:gd name="T13" fmla="*/ 80 h 99"/>
                  <a:gd name="T14" fmla="*/ 28 w 121"/>
                  <a:gd name="T15" fmla="*/ 99 h 99"/>
                  <a:gd name="T16" fmla="*/ 0 w 121"/>
                  <a:gd name="T17" fmla="*/ 81 h 99"/>
                  <a:gd name="T18" fmla="*/ 14 w 121"/>
                  <a:gd name="T19" fmla="*/ 68 h 99"/>
                  <a:gd name="T20" fmla="*/ 14 w 121"/>
                  <a:gd name="T21" fmla="*/ 68 h 99"/>
                  <a:gd name="T22" fmla="*/ 16 w 121"/>
                  <a:gd name="T23" fmla="*/ 67 h 99"/>
                  <a:gd name="T24" fmla="*/ 20 w 121"/>
                  <a:gd name="T25" fmla="*/ 65 h 99"/>
                  <a:gd name="T26" fmla="*/ 28 w 121"/>
                  <a:gd name="T27" fmla="*/ 63 h 99"/>
                  <a:gd name="T28" fmla="*/ 38 w 121"/>
                  <a:gd name="T29" fmla="*/ 59 h 99"/>
                  <a:gd name="T30" fmla="*/ 49 w 121"/>
                  <a:gd name="T31" fmla="*/ 55 h 99"/>
                  <a:gd name="T32" fmla="*/ 56 w 121"/>
                  <a:gd name="T33" fmla="*/ 51 h 99"/>
                  <a:gd name="T34" fmla="*/ 59 w 121"/>
                  <a:gd name="T35" fmla="*/ 49 h 99"/>
                  <a:gd name="T36" fmla="*/ 67 w 121"/>
                  <a:gd name="T37" fmla="*/ 29 h 99"/>
                  <a:gd name="T38" fmla="*/ 68 w 121"/>
                  <a:gd name="T39" fmla="*/ 30 h 99"/>
                  <a:gd name="T40" fmla="*/ 70 w 121"/>
                  <a:gd name="T41" fmla="*/ 30 h 99"/>
                  <a:gd name="T42" fmla="*/ 74 w 121"/>
                  <a:gd name="T43" fmla="*/ 30 h 99"/>
                  <a:gd name="T44" fmla="*/ 79 w 121"/>
                  <a:gd name="T45" fmla="*/ 26 h 99"/>
                  <a:gd name="T46" fmla="*/ 81 w 121"/>
                  <a:gd name="T47" fmla="*/ 22 h 99"/>
                  <a:gd name="T48" fmla="*/ 80 w 121"/>
                  <a:gd name="T49" fmla="*/ 22 h 99"/>
                  <a:gd name="T50" fmla="*/ 80 w 121"/>
                  <a:gd name="T51" fmla="*/ 21 h 99"/>
                  <a:gd name="T52" fmla="*/ 84 w 121"/>
                  <a:gd name="T53" fmla="*/ 18 h 99"/>
                  <a:gd name="T54" fmla="*/ 92 w 121"/>
                  <a:gd name="T55" fmla="*/ 11 h 99"/>
                  <a:gd name="T56" fmla="*/ 99 w 121"/>
                  <a:gd name="T57" fmla="*/ 5 h 99"/>
                  <a:gd name="T58" fmla="*/ 105 w 121"/>
                  <a:gd name="T59" fmla="*/ 2 h 99"/>
                  <a:gd name="T60" fmla="*/ 107 w 121"/>
                  <a:gd name="T61" fmla="*/ 0 h 99"/>
                  <a:gd name="T62" fmla="*/ 121 w 121"/>
                  <a:gd name="T63" fmla="*/ 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1" h="99">
                    <a:moveTo>
                      <a:pt x="121" y="6"/>
                    </a:moveTo>
                    <a:lnTo>
                      <a:pt x="110" y="12"/>
                    </a:lnTo>
                    <a:lnTo>
                      <a:pt x="98" y="29"/>
                    </a:lnTo>
                    <a:lnTo>
                      <a:pt x="88" y="51"/>
                    </a:lnTo>
                    <a:lnTo>
                      <a:pt x="70" y="63"/>
                    </a:lnTo>
                    <a:lnTo>
                      <a:pt x="58" y="66"/>
                    </a:lnTo>
                    <a:lnTo>
                      <a:pt x="42" y="80"/>
                    </a:lnTo>
                    <a:lnTo>
                      <a:pt x="28" y="99"/>
                    </a:lnTo>
                    <a:lnTo>
                      <a:pt x="0" y="81"/>
                    </a:lnTo>
                    <a:lnTo>
                      <a:pt x="14" y="68"/>
                    </a:lnTo>
                    <a:lnTo>
                      <a:pt x="14" y="68"/>
                    </a:lnTo>
                    <a:lnTo>
                      <a:pt x="16" y="67"/>
                    </a:lnTo>
                    <a:lnTo>
                      <a:pt x="20" y="65"/>
                    </a:lnTo>
                    <a:lnTo>
                      <a:pt x="28" y="63"/>
                    </a:lnTo>
                    <a:lnTo>
                      <a:pt x="38" y="59"/>
                    </a:lnTo>
                    <a:lnTo>
                      <a:pt x="49" y="55"/>
                    </a:lnTo>
                    <a:lnTo>
                      <a:pt x="56" y="51"/>
                    </a:lnTo>
                    <a:lnTo>
                      <a:pt x="59" y="49"/>
                    </a:lnTo>
                    <a:lnTo>
                      <a:pt x="67" y="29"/>
                    </a:lnTo>
                    <a:lnTo>
                      <a:pt x="68" y="30"/>
                    </a:lnTo>
                    <a:lnTo>
                      <a:pt x="70" y="30"/>
                    </a:lnTo>
                    <a:lnTo>
                      <a:pt x="74" y="30"/>
                    </a:lnTo>
                    <a:lnTo>
                      <a:pt x="79" y="26"/>
                    </a:lnTo>
                    <a:lnTo>
                      <a:pt x="81" y="22"/>
                    </a:lnTo>
                    <a:lnTo>
                      <a:pt x="80" y="22"/>
                    </a:lnTo>
                    <a:lnTo>
                      <a:pt x="80" y="21"/>
                    </a:lnTo>
                    <a:lnTo>
                      <a:pt x="84" y="18"/>
                    </a:lnTo>
                    <a:lnTo>
                      <a:pt x="92" y="11"/>
                    </a:lnTo>
                    <a:lnTo>
                      <a:pt x="99" y="5"/>
                    </a:lnTo>
                    <a:lnTo>
                      <a:pt x="105" y="2"/>
                    </a:lnTo>
                    <a:lnTo>
                      <a:pt x="107" y="0"/>
                    </a:lnTo>
                    <a:lnTo>
                      <a:pt x="121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0" name="Freeform 39"/>
              <p:cNvSpPr>
                <a:spLocks/>
              </p:cNvSpPr>
              <p:nvPr/>
            </p:nvSpPr>
            <p:spPr bwMode="auto">
              <a:xfrm>
                <a:off x="4908" y="2232"/>
                <a:ext cx="103" cy="64"/>
              </a:xfrm>
              <a:custGeom>
                <a:avLst/>
                <a:gdLst>
                  <a:gd name="T0" fmla="*/ 45 w 207"/>
                  <a:gd name="T1" fmla="*/ 92 h 128"/>
                  <a:gd name="T2" fmla="*/ 58 w 207"/>
                  <a:gd name="T3" fmla="*/ 75 h 128"/>
                  <a:gd name="T4" fmla="*/ 74 w 207"/>
                  <a:gd name="T5" fmla="*/ 62 h 128"/>
                  <a:gd name="T6" fmla="*/ 88 w 207"/>
                  <a:gd name="T7" fmla="*/ 54 h 128"/>
                  <a:gd name="T8" fmla="*/ 101 w 207"/>
                  <a:gd name="T9" fmla="*/ 44 h 128"/>
                  <a:gd name="T10" fmla="*/ 106 w 207"/>
                  <a:gd name="T11" fmla="*/ 31 h 128"/>
                  <a:gd name="T12" fmla="*/ 110 w 207"/>
                  <a:gd name="T13" fmla="*/ 18 h 128"/>
                  <a:gd name="T14" fmla="*/ 121 w 207"/>
                  <a:gd name="T15" fmla="*/ 13 h 128"/>
                  <a:gd name="T16" fmla="*/ 125 w 207"/>
                  <a:gd name="T17" fmla="*/ 9 h 128"/>
                  <a:gd name="T18" fmla="*/ 140 w 207"/>
                  <a:gd name="T19" fmla="*/ 6 h 128"/>
                  <a:gd name="T20" fmla="*/ 146 w 207"/>
                  <a:gd name="T21" fmla="*/ 13 h 128"/>
                  <a:gd name="T22" fmla="*/ 154 w 207"/>
                  <a:gd name="T23" fmla="*/ 24 h 128"/>
                  <a:gd name="T24" fmla="*/ 162 w 207"/>
                  <a:gd name="T25" fmla="*/ 33 h 128"/>
                  <a:gd name="T26" fmla="*/ 168 w 207"/>
                  <a:gd name="T27" fmla="*/ 46 h 128"/>
                  <a:gd name="T28" fmla="*/ 195 w 207"/>
                  <a:gd name="T29" fmla="*/ 82 h 128"/>
                  <a:gd name="T30" fmla="*/ 198 w 207"/>
                  <a:gd name="T31" fmla="*/ 128 h 128"/>
                  <a:gd name="T32" fmla="*/ 207 w 207"/>
                  <a:gd name="T33" fmla="*/ 100 h 128"/>
                  <a:gd name="T34" fmla="*/ 186 w 207"/>
                  <a:gd name="T35" fmla="*/ 40 h 128"/>
                  <a:gd name="T36" fmla="*/ 185 w 207"/>
                  <a:gd name="T37" fmla="*/ 39 h 128"/>
                  <a:gd name="T38" fmla="*/ 179 w 207"/>
                  <a:gd name="T39" fmla="*/ 36 h 128"/>
                  <a:gd name="T40" fmla="*/ 176 w 207"/>
                  <a:gd name="T41" fmla="*/ 31 h 128"/>
                  <a:gd name="T42" fmla="*/ 172 w 207"/>
                  <a:gd name="T43" fmla="*/ 26 h 128"/>
                  <a:gd name="T44" fmla="*/ 163 w 207"/>
                  <a:gd name="T45" fmla="*/ 14 h 128"/>
                  <a:gd name="T46" fmla="*/ 161 w 207"/>
                  <a:gd name="T47" fmla="*/ 9 h 128"/>
                  <a:gd name="T48" fmla="*/ 147 w 207"/>
                  <a:gd name="T49" fmla="*/ 1 h 128"/>
                  <a:gd name="T50" fmla="*/ 131 w 207"/>
                  <a:gd name="T51" fmla="*/ 1 h 128"/>
                  <a:gd name="T52" fmla="*/ 111 w 207"/>
                  <a:gd name="T53" fmla="*/ 7 h 128"/>
                  <a:gd name="T54" fmla="*/ 97 w 207"/>
                  <a:gd name="T55" fmla="*/ 14 h 128"/>
                  <a:gd name="T56" fmla="*/ 89 w 207"/>
                  <a:gd name="T57" fmla="*/ 28 h 128"/>
                  <a:gd name="T58" fmla="*/ 84 w 207"/>
                  <a:gd name="T59" fmla="*/ 34 h 128"/>
                  <a:gd name="T60" fmla="*/ 66 w 207"/>
                  <a:gd name="T61" fmla="*/ 48 h 128"/>
                  <a:gd name="T62" fmla="*/ 53 w 207"/>
                  <a:gd name="T63" fmla="*/ 60 h 128"/>
                  <a:gd name="T64" fmla="*/ 27 w 207"/>
                  <a:gd name="T65" fmla="*/ 83 h 128"/>
                  <a:gd name="T66" fmla="*/ 0 w 207"/>
                  <a:gd name="T67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7" h="128">
                    <a:moveTo>
                      <a:pt x="31" y="117"/>
                    </a:moveTo>
                    <a:lnTo>
                      <a:pt x="45" y="92"/>
                    </a:lnTo>
                    <a:lnTo>
                      <a:pt x="56" y="77"/>
                    </a:lnTo>
                    <a:lnTo>
                      <a:pt x="58" y="75"/>
                    </a:lnTo>
                    <a:lnTo>
                      <a:pt x="65" y="69"/>
                    </a:lnTo>
                    <a:lnTo>
                      <a:pt x="74" y="62"/>
                    </a:lnTo>
                    <a:lnTo>
                      <a:pt x="81" y="57"/>
                    </a:lnTo>
                    <a:lnTo>
                      <a:pt x="88" y="54"/>
                    </a:lnTo>
                    <a:lnTo>
                      <a:pt x="95" y="49"/>
                    </a:lnTo>
                    <a:lnTo>
                      <a:pt x="101" y="44"/>
                    </a:lnTo>
                    <a:lnTo>
                      <a:pt x="104" y="38"/>
                    </a:lnTo>
                    <a:lnTo>
                      <a:pt x="106" y="31"/>
                    </a:lnTo>
                    <a:lnTo>
                      <a:pt x="107" y="24"/>
                    </a:lnTo>
                    <a:lnTo>
                      <a:pt x="110" y="18"/>
                    </a:lnTo>
                    <a:lnTo>
                      <a:pt x="116" y="15"/>
                    </a:lnTo>
                    <a:lnTo>
                      <a:pt x="121" y="13"/>
                    </a:lnTo>
                    <a:lnTo>
                      <a:pt x="123" y="10"/>
                    </a:lnTo>
                    <a:lnTo>
                      <a:pt x="125" y="9"/>
                    </a:lnTo>
                    <a:lnTo>
                      <a:pt x="132" y="7"/>
                    </a:lnTo>
                    <a:lnTo>
                      <a:pt x="140" y="6"/>
                    </a:lnTo>
                    <a:lnTo>
                      <a:pt x="145" y="8"/>
                    </a:lnTo>
                    <a:lnTo>
                      <a:pt x="146" y="13"/>
                    </a:lnTo>
                    <a:lnTo>
                      <a:pt x="149" y="18"/>
                    </a:lnTo>
                    <a:lnTo>
                      <a:pt x="154" y="24"/>
                    </a:lnTo>
                    <a:lnTo>
                      <a:pt x="159" y="30"/>
                    </a:lnTo>
                    <a:lnTo>
                      <a:pt x="162" y="33"/>
                    </a:lnTo>
                    <a:lnTo>
                      <a:pt x="163" y="34"/>
                    </a:lnTo>
                    <a:lnTo>
                      <a:pt x="168" y="46"/>
                    </a:lnTo>
                    <a:lnTo>
                      <a:pt x="180" y="63"/>
                    </a:lnTo>
                    <a:lnTo>
                      <a:pt x="195" y="82"/>
                    </a:lnTo>
                    <a:lnTo>
                      <a:pt x="193" y="99"/>
                    </a:lnTo>
                    <a:lnTo>
                      <a:pt x="198" y="128"/>
                    </a:lnTo>
                    <a:lnTo>
                      <a:pt x="205" y="128"/>
                    </a:lnTo>
                    <a:lnTo>
                      <a:pt x="207" y="100"/>
                    </a:lnTo>
                    <a:lnTo>
                      <a:pt x="200" y="70"/>
                    </a:lnTo>
                    <a:lnTo>
                      <a:pt x="186" y="40"/>
                    </a:lnTo>
                    <a:lnTo>
                      <a:pt x="186" y="40"/>
                    </a:lnTo>
                    <a:lnTo>
                      <a:pt x="185" y="39"/>
                    </a:lnTo>
                    <a:lnTo>
                      <a:pt x="183" y="38"/>
                    </a:lnTo>
                    <a:lnTo>
                      <a:pt x="179" y="36"/>
                    </a:lnTo>
                    <a:lnTo>
                      <a:pt x="178" y="33"/>
                    </a:lnTo>
                    <a:lnTo>
                      <a:pt x="176" y="31"/>
                    </a:lnTo>
                    <a:lnTo>
                      <a:pt x="175" y="29"/>
                    </a:lnTo>
                    <a:lnTo>
                      <a:pt x="172" y="26"/>
                    </a:lnTo>
                    <a:lnTo>
                      <a:pt x="167" y="18"/>
                    </a:lnTo>
                    <a:lnTo>
                      <a:pt x="163" y="14"/>
                    </a:lnTo>
                    <a:lnTo>
                      <a:pt x="161" y="10"/>
                    </a:lnTo>
                    <a:lnTo>
                      <a:pt x="161" y="9"/>
                    </a:lnTo>
                    <a:lnTo>
                      <a:pt x="149" y="1"/>
                    </a:lnTo>
                    <a:lnTo>
                      <a:pt x="147" y="1"/>
                    </a:lnTo>
                    <a:lnTo>
                      <a:pt x="140" y="0"/>
                    </a:lnTo>
                    <a:lnTo>
                      <a:pt x="131" y="1"/>
                    </a:lnTo>
                    <a:lnTo>
                      <a:pt x="121" y="3"/>
                    </a:lnTo>
                    <a:lnTo>
                      <a:pt x="111" y="7"/>
                    </a:lnTo>
                    <a:lnTo>
                      <a:pt x="103" y="10"/>
                    </a:lnTo>
                    <a:lnTo>
                      <a:pt x="97" y="14"/>
                    </a:lnTo>
                    <a:lnTo>
                      <a:pt x="93" y="21"/>
                    </a:lnTo>
                    <a:lnTo>
                      <a:pt x="89" y="28"/>
                    </a:lnTo>
                    <a:lnTo>
                      <a:pt x="87" y="31"/>
                    </a:lnTo>
                    <a:lnTo>
                      <a:pt x="84" y="34"/>
                    </a:lnTo>
                    <a:lnTo>
                      <a:pt x="76" y="40"/>
                    </a:lnTo>
                    <a:lnTo>
                      <a:pt x="66" y="48"/>
                    </a:lnTo>
                    <a:lnTo>
                      <a:pt x="58" y="55"/>
                    </a:lnTo>
                    <a:lnTo>
                      <a:pt x="53" y="60"/>
                    </a:lnTo>
                    <a:lnTo>
                      <a:pt x="50" y="61"/>
                    </a:lnTo>
                    <a:lnTo>
                      <a:pt x="27" y="83"/>
                    </a:lnTo>
                    <a:lnTo>
                      <a:pt x="19" y="97"/>
                    </a:lnTo>
                    <a:lnTo>
                      <a:pt x="0" y="123"/>
                    </a:lnTo>
                    <a:lnTo>
                      <a:pt x="31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1" name="Freeform 40"/>
              <p:cNvSpPr>
                <a:spLocks/>
              </p:cNvSpPr>
              <p:nvPr/>
            </p:nvSpPr>
            <p:spPr bwMode="auto">
              <a:xfrm>
                <a:off x="4923" y="2244"/>
                <a:ext cx="22" cy="18"/>
              </a:xfrm>
              <a:custGeom>
                <a:avLst/>
                <a:gdLst>
                  <a:gd name="T0" fmla="*/ 5 w 42"/>
                  <a:gd name="T1" fmla="*/ 20 h 37"/>
                  <a:gd name="T2" fmla="*/ 19 w 42"/>
                  <a:gd name="T3" fmla="*/ 37 h 37"/>
                  <a:gd name="T4" fmla="*/ 42 w 42"/>
                  <a:gd name="T5" fmla="*/ 28 h 37"/>
                  <a:gd name="T6" fmla="*/ 0 w 42"/>
                  <a:gd name="T7" fmla="*/ 0 h 37"/>
                  <a:gd name="T8" fmla="*/ 5 w 42"/>
                  <a:gd name="T9" fmla="*/ 2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7">
                    <a:moveTo>
                      <a:pt x="5" y="20"/>
                    </a:moveTo>
                    <a:lnTo>
                      <a:pt x="19" y="37"/>
                    </a:lnTo>
                    <a:lnTo>
                      <a:pt x="42" y="28"/>
                    </a:lnTo>
                    <a:lnTo>
                      <a:pt x="0" y="0"/>
                    </a:lnTo>
                    <a:lnTo>
                      <a:pt x="5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2" name="Freeform 41"/>
              <p:cNvSpPr>
                <a:spLocks/>
              </p:cNvSpPr>
              <p:nvPr/>
            </p:nvSpPr>
            <p:spPr bwMode="auto">
              <a:xfrm>
                <a:off x="4949" y="2272"/>
                <a:ext cx="48" cy="22"/>
              </a:xfrm>
              <a:custGeom>
                <a:avLst/>
                <a:gdLst>
                  <a:gd name="T0" fmla="*/ 0 w 97"/>
                  <a:gd name="T1" fmla="*/ 14 h 43"/>
                  <a:gd name="T2" fmla="*/ 8 w 97"/>
                  <a:gd name="T3" fmla="*/ 20 h 43"/>
                  <a:gd name="T4" fmla="*/ 45 w 97"/>
                  <a:gd name="T5" fmla="*/ 22 h 43"/>
                  <a:gd name="T6" fmla="*/ 66 w 97"/>
                  <a:gd name="T7" fmla="*/ 20 h 43"/>
                  <a:gd name="T8" fmla="*/ 80 w 97"/>
                  <a:gd name="T9" fmla="*/ 26 h 43"/>
                  <a:gd name="T10" fmla="*/ 82 w 97"/>
                  <a:gd name="T11" fmla="*/ 42 h 43"/>
                  <a:gd name="T12" fmla="*/ 97 w 97"/>
                  <a:gd name="T13" fmla="*/ 43 h 43"/>
                  <a:gd name="T14" fmla="*/ 91 w 97"/>
                  <a:gd name="T15" fmla="*/ 28 h 43"/>
                  <a:gd name="T16" fmla="*/ 80 w 97"/>
                  <a:gd name="T17" fmla="*/ 12 h 43"/>
                  <a:gd name="T18" fmla="*/ 54 w 97"/>
                  <a:gd name="T19" fmla="*/ 3 h 43"/>
                  <a:gd name="T20" fmla="*/ 29 w 97"/>
                  <a:gd name="T21" fmla="*/ 6 h 43"/>
                  <a:gd name="T22" fmla="*/ 18 w 97"/>
                  <a:gd name="T23" fmla="*/ 6 h 43"/>
                  <a:gd name="T24" fmla="*/ 0 w 97"/>
                  <a:gd name="T25" fmla="*/ 0 h 43"/>
                  <a:gd name="T26" fmla="*/ 0 w 97"/>
                  <a:gd name="T27" fmla="*/ 1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7" h="43">
                    <a:moveTo>
                      <a:pt x="0" y="14"/>
                    </a:moveTo>
                    <a:lnTo>
                      <a:pt x="8" y="20"/>
                    </a:lnTo>
                    <a:lnTo>
                      <a:pt x="45" y="22"/>
                    </a:lnTo>
                    <a:lnTo>
                      <a:pt x="66" y="20"/>
                    </a:lnTo>
                    <a:lnTo>
                      <a:pt x="80" y="26"/>
                    </a:lnTo>
                    <a:lnTo>
                      <a:pt x="82" y="42"/>
                    </a:lnTo>
                    <a:lnTo>
                      <a:pt x="97" y="43"/>
                    </a:lnTo>
                    <a:lnTo>
                      <a:pt x="91" y="28"/>
                    </a:lnTo>
                    <a:lnTo>
                      <a:pt x="80" y="12"/>
                    </a:lnTo>
                    <a:lnTo>
                      <a:pt x="54" y="3"/>
                    </a:lnTo>
                    <a:lnTo>
                      <a:pt x="29" y="6"/>
                    </a:lnTo>
                    <a:lnTo>
                      <a:pt x="18" y="6"/>
                    </a:lnTo>
                    <a:lnTo>
                      <a:pt x="0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3" name="Freeform 42"/>
              <p:cNvSpPr>
                <a:spLocks/>
              </p:cNvSpPr>
              <p:nvPr/>
            </p:nvSpPr>
            <p:spPr bwMode="auto">
              <a:xfrm>
                <a:off x="4966" y="2258"/>
                <a:ext cx="22" cy="20"/>
              </a:xfrm>
              <a:custGeom>
                <a:avLst/>
                <a:gdLst>
                  <a:gd name="T0" fmla="*/ 0 w 45"/>
                  <a:gd name="T1" fmla="*/ 10 h 39"/>
                  <a:gd name="T2" fmla="*/ 0 w 45"/>
                  <a:gd name="T3" fmla="*/ 8 h 39"/>
                  <a:gd name="T4" fmla="*/ 2 w 45"/>
                  <a:gd name="T5" fmla="*/ 2 h 39"/>
                  <a:gd name="T6" fmla="*/ 5 w 45"/>
                  <a:gd name="T7" fmla="*/ 0 h 39"/>
                  <a:gd name="T8" fmla="*/ 8 w 45"/>
                  <a:gd name="T9" fmla="*/ 2 h 39"/>
                  <a:gd name="T10" fmla="*/ 13 w 45"/>
                  <a:gd name="T11" fmla="*/ 9 h 39"/>
                  <a:gd name="T12" fmla="*/ 18 w 45"/>
                  <a:gd name="T13" fmla="*/ 15 h 39"/>
                  <a:gd name="T14" fmla="*/ 23 w 45"/>
                  <a:gd name="T15" fmla="*/ 19 h 39"/>
                  <a:gd name="T16" fmla="*/ 25 w 45"/>
                  <a:gd name="T17" fmla="*/ 22 h 39"/>
                  <a:gd name="T18" fmla="*/ 39 w 45"/>
                  <a:gd name="T19" fmla="*/ 30 h 39"/>
                  <a:gd name="T20" fmla="*/ 45 w 45"/>
                  <a:gd name="T21" fmla="*/ 39 h 39"/>
                  <a:gd name="T22" fmla="*/ 31 w 45"/>
                  <a:gd name="T23" fmla="*/ 39 h 39"/>
                  <a:gd name="T24" fmla="*/ 19 w 45"/>
                  <a:gd name="T25" fmla="*/ 30 h 39"/>
                  <a:gd name="T26" fmla="*/ 0 w 45"/>
                  <a:gd name="T27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39">
                    <a:moveTo>
                      <a:pt x="0" y="10"/>
                    </a:moveTo>
                    <a:lnTo>
                      <a:pt x="0" y="8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8" y="2"/>
                    </a:lnTo>
                    <a:lnTo>
                      <a:pt x="13" y="9"/>
                    </a:lnTo>
                    <a:lnTo>
                      <a:pt x="18" y="15"/>
                    </a:lnTo>
                    <a:lnTo>
                      <a:pt x="23" y="19"/>
                    </a:lnTo>
                    <a:lnTo>
                      <a:pt x="25" y="22"/>
                    </a:lnTo>
                    <a:lnTo>
                      <a:pt x="39" y="30"/>
                    </a:lnTo>
                    <a:lnTo>
                      <a:pt x="45" y="39"/>
                    </a:lnTo>
                    <a:lnTo>
                      <a:pt x="31" y="39"/>
                    </a:lnTo>
                    <a:lnTo>
                      <a:pt x="19" y="3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4" name="Freeform 43"/>
              <p:cNvSpPr>
                <a:spLocks/>
              </p:cNvSpPr>
              <p:nvPr/>
            </p:nvSpPr>
            <p:spPr bwMode="auto">
              <a:xfrm>
                <a:off x="4983" y="2234"/>
                <a:ext cx="41" cy="66"/>
              </a:xfrm>
              <a:custGeom>
                <a:avLst/>
                <a:gdLst>
                  <a:gd name="T0" fmla="*/ 23 w 82"/>
                  <a:gd name="T1" fmla="*/ 23 h 134"/>
                  <a:gd name="T2" fmla="*/ 29 w 82"/>
                  <a:gd name="T3" fmla="*/ 15 h 134"/>
                  <a:gd name="T4" fmla="*/ 45 w 82"/>
                  <a:gd name="T5" fmla="*/ 27 h 134"/>
                  <a:gd name="T6" fmla="*/ 64 w 82"/>
                  <a:gd name="T7" fmla="*/ 65 h 134"/>
                  <a:gd name="T8" fmla="*/ 72 w 82"/>
                  <a:gd name="T9" fmla="*/ 94 h 134"/>
                  <a:gd name="T10" fmla="*/ 68 w 82"/>
                  <a:gd name="T11" fmla="*/ 120 h 134"/>
                  <a:gd name="T12" fmla="*/ 61 w 82"/>
                  <a:gd name="T13" fmla="*/ 134 h 134"/>
                  <a:gd name="T14" fmla="*/ 76 w 82"/>
                  <a:gd name="T15" fmla="*/ 130 h 134"/>
                  <a:gd name="T16" fmla="*/ 82 w 82"/>
                  <a:gd name="T17" fmla="*/ 90 h 134"/>
                  <a:gd name="T18" fmla="*/ 73 w 82"/>
                  <a:gd name="T19" fmla="*/ 57 h 134"/>
                  <a:gd name="T20" fmla="*/ 60 w 82"/>
                  <a:gd name="T21" fmla="*/ 23 h 134"/>
                  <a:gd name="T22" fmla="*/ 49 w 82"/>
                  <a:gd name="T23" fmla="*/ 12 h 134"/>
                  <a:gd name="T24" fmla="*/ 37 w 82"/>
                  <a:gd name="T25" fmla="*/ 6 h 134"/>
                  <a:gd name="T26" fmla="*/ 20 w 82"/>
                  <a:gd name="T27" fmla="*/ 0 h 134"/>
                  <a:gd name="T28" fmla="*/ 0 w 82"/>
                  <a:gd name="T29" fmla="*/ 15 h 134"/>
                  <a:gd name="T30" fmla="*/ 23 w 82"/>
                  <a:gd name="T31" fmla="*/ 2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2" h="134">
                    <a:moveTo>
                      <a:pt x="23" y="23"/>
                    </a:moveTo>
                    <a:lnTo>
                      <a:pt x="29" y="15"/>
                    </a:lnTo>
                    <a:lnTo>
                      <a:pt x="45" y="27"/>
                    </a:lnTo>
                    <a:lnTo>
                      <a:pt x="64" y="65"/>
                    </a:lnTo>
                    <a:lnTo>
                      <a:pt x="72" y="94"/>
                    </a:lnTo>
                    <a:lnTo>
                      <a:pt x="68" y="120"/>
                    </a:lnTo>
                    <a:lnTo>
                      <a:pt x="61" y="134"/>
                    </a:lnTo>
                    <a:lnTo>
                      <a:pt x="76" y="130"/>
                    </a:lnTo>
                    <a:lnTo>
                      <a:pt x="82" y="90"/>
                    </a:lnTo>
                    <a:lnTo>
                      <a:pt x="73" y="57"/>
                    </a:lnTo>
                    <a:lnTo>
                      <a:pt x="60" y="23"/>
                    </a:lnTo>
                    <a:lnTo>
                      <a:pt x="49" y="12"/>
                    </a:lnTo>
                    <a:lnTo>
                      <a:pt x="37" y="6"/>
                    </a:lnTo>
                    <a:lnTo>
                      <a:pt x="20" y="0"/>
                    </a:lnTo>
                    <a:lnTo>
                      <a:pt x="0" y="15"/>
                    </a:lnTo>
                    <a:lnTo>
                      <a:pt x="23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5" name="Freeform 44"/>
              <p:cNvSpPr>
                <a:spLocks/>
              </p:cNvSpPr>
              <p:nvPr/>
            </p:nvSpPr>
            <p:spPr bwMode="auto">
              <a:xfrm>
                <a:off x="5011" y="2245"/>
                <a:ext cx="22" cy="32"/>
              </a:xfrm>
              <a:custGeom>
                <a:avLst/>
                <a:gdLst>
                  <a:gd name="T0" fmla="*/ 0 w 45"/>
                  <a:gd name="T1" fmla="*/ 15 h 64"/>
                  <a:gd name="T2" fmla="*/ 3 w 45"/>
                  <a:gd name="T3" fmla="*/ 0 h 64"/>
                  <a:gd name="T4" fmla="*/ 17 w 45"/>
                  <a:gd name="T5" fmla="*/ 0 h 64"/>
                  <a:gd name="T6" fmla="*/ 31 w 45"/>
                  <a:gd name="T7" fmla="*/ 6 h 64"/>
                  <a:gd name="T8" fmla="*/ 42 w 45"/>
                  <a:gd name="T9" fmla="*/ 20 h 64"/>
                  <a:gd name="T10" fmla="*/ 45 w 45"/>
                  <a:gd name="T11" fmla="*/ 31 h 64"/>
                  <a:gd name="T12" fmla="*/ 45 w 45"/>
                  <a:gd name="T13" fmla="*/ 40 h 64"/>
                  <a:gd name="T14" fmla="*/ 42 w 45"/>
                  <a:gd name="T15" fmla="*/ 54 h 64"/>
                  <a:gd name="T16" fmla="*/ 37 w 45"/>
                  <a:gd name="T17" fmla="*/ 64 h 64"/>
                  <a:gd name="T18" fmla="*/ 33 w 45"/>
                  <a:gd name="T19" fmla="*/ 44 h 64"/>
                  <a:gd name="T20" fmla="*/ 31 w 45"/>
                  <a:gd name="T21" fmla="*/ 35 h 64"/>
                  <a:gd name="T22" fmla="*/ 25 w 45"/>
                  <a:gd name="T23" fmla="*/ 29 h 64"/>
                  <a:gd name="T24" fmla="*/ 23 w 45"/>
                  <a:gd name="T25" fmla="*/ 20 h 64"/>
                  <a:gd name="T26" fmla="*/ 16 w 45"/>
                  <a:gd name="T27" fmla="*/ 19 h 64"/>
                  <a:gd name="T28" fmla="*/ 11 w 45"/>
                  <a:gd name="T29" fmla="*/ 18 h 64"/>
                  <a:gd name="T30" fmla="*/ 0 w 45"/>
                  <a:gd name="T31" fmla="*/ 18 h 64"/>
                  <a:gd name="T32" fmla="*/ 0 w 45"/>
                  <a:gd name="T33" fmla="*/ 1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" h="64">
                    <a:moveTo>
                      <a:pt x="0" y="15"/>
                    </a:moveTo>
                    <a:lnTo>
                      <a:pt x="3" y="0"/>
                    </a:lnTo>
                    <a:lnTo>
                      <a:pt x="17" y="0"/>
                    </a:lnTo>
                    <a:lnTo>
                      <a:pt x="31" y="6"/>
                    </a:lnTo>
                    <a:lnTo>
                      <a:pt x="42" y="20"/>
                    </a:lnTo>
                    <a:lnTo>
                      <a:pt x="45" y="31"/>
                    </a:lnTo>
                    <a:lnTo>
                      <a:pt x="45" y="40"/>
                    </a:lnTo>
                    <a:lnTo>
                      <a:pt x="42" y="54"/>
                    </a:lnTo>
                    <a:lnTo>
                      <a:pt x="37" y="64"/>
                    </a:lnTo>
                    <a:lnTo>
                      <a:pt x="33" y="44"/>
                    </a:lnTo>
                    <a:lnTo>
                      <a:pt x="31" y="35"/>
                    </a:lnTo>
                    <a:lnTo>
                      <a:pt x="25" y="29"/>
                    </a:lnTo>
                    <a:lnTo>
                      <a:pt x="23" y="20"/>
                    </a:lnTo>
                    <a:lnTo>
                      <a:pt x="16" y="19"/>
                    </a:lnTo>
                    <a:lnTo>
                      <a:pt x="11" y="18"/>
                    </a:lnTo>
                    <a:lnTo>
                      <a:pt x="0" y="18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6" name="Freeform 45"/>
              <p:cNvSpPr>
                <a:spLocks/>
              </p:cNvSpPr>
              <p:nvPr/>
            </p:nvSpPr>
            <p:spPr bwMode="auto">
              <a:xfrm>
                <a:off x="4632" y="2112"/>
                <a:ext cx="50" cy="67"/>
              </a:xfrm>
              <a:custGeom>
                <a:avLst/>
                <a:gdLst>
                  <a:gd name="T0" fmla="*/ 2 w 100"/>
                  <a:gd name="T1" fmla="*/ 17 h 135"/>
                  <a:gd name="T2" fmla="*/ 2 w 100"/>
                  <a:gd name="T3" fmla="*/ 19 h 135"/>
                  <a:gd name="T4" fmla="*/ 4 w 100"/>
                  <a:gd name="T5" fmla="*/ 21 h 135"/>
                  <a:gd name="T6" fmla="*/ 5 w 100"/>
                  <a:gd name="T7" fmla="*/ 28 h 135"/>
                  <a:gd name="T8" fmla="*/ 5 w 100"/>
                  <a:gd name="T9" fmla="*/ 39 h 135"/>
                  <a:gd name="T10" fmla="*/ 4 w 100"/>
                  <a:gd name="T11" fmla="*/ 53 h 135"/>
                  <a:gd name="T12" fmla="*/ 2 w 100"/>
                  <a:gd name="T13" fmla="*/ 63 h 135"/>
                  <a:gd name="T14" fmla="*/ 1 w 100"/>
                  <a:gd name="T15" fmla="*/ 72 h 135"/>
                  <a:gd name="T16" fmla="*/ 0 w 100"/>
                  <a:gd name="T17" fmla="*/ 74 h 135"/>
                  <a:gd name="T18" fmla="*/ 2 w 100"/>
                  <a:gd name="T19" fmla="*/ 98 h 135"/>
                  <a:gd name="T20" fmla="*/ 0 w 100"/>
                  <a:gd name="T21" fmla="*/ 135 h 135"/>
                  <a:gd name="T22" fmla="*/ 4 w 100"/>
                  <a:gd name="T23" fmla="*/ 134 h 135"/>
                  <a:gd name="T24" fmla="*/ 9 w 100"/>
                  <a:gd name="T25" fmla="*/ 131 h 135"/>
                  <a:gd name="T26" fmla="*/ 14 w 100"/>
                  <a:gd name="T27" fmla="*/ 127 h 135"/>
                  <a:gd name="T28" fmla="*/ 10 w 100"/>
                  <a:gd name="T29" fmla="*/ 120 h 135"/>
                  <a:gd name="T30" fmla="*/ 7 w 100"/>
                  <a:gd name="T31" fmla="*/ 114 h 135"/>
                  <a:gd name="T32" fmla="*/ 10 w 100"/>
                  <a:gd name="T33" fmla="*/ 108 h 135"/>
                  <a:gd name="T34" fmla="*/ 15 w 100"/>
                  <a:gd name="T35" fmla="*/ 103 h 135"/>
                  <a:gd name="T36" fmla="*/ 16 w 100"/>
                  <a:gd name="T37" fmla="*/ 92 h 135"/>
                  <a:gd name="T38" fmla="*/ 14 w 100"/>
                  <a:gd name="T39" fmla="*/ 87 h 135"/>
                  <a:gd name="T40" fmla="*/ 13 w 100"/>
                  <a:gd name="T41" fmla="*/ 89 h 135"/>
                  <a:gd name="T42" fmla="*/ 13 w 100"/>
                  <a:gd name="T43" fmla="*/ 87 h 135"/>
                  <a:gd name="T44" fmla="*/ 16 w 100"/>
                  <a:gd name="T45" fmla="*/ 70 h 135"/>
                  <a:gd name="T46" fmla="*/ 20 w 100"/>
                  <a:gd name="T47" fmla="*/ 47 h 135"/>
                  <a:gd name="T48" fmla="*/ 20 w 100"/>
                  <a:gd name="T49" fmla="*/ 32 h 135"/>
                  <a:gd name="T50" fmla="*/ 17 w 100"/>
                  <a:gd name="T51" fmla="*/ 24 h 135"/>
                  <a:gd name="T52" fmla="*/ 16 w 100"/>
                  <a:gd name="T53" fmla="*/ 22 h 135"/>
                  <a:gd name="T54" fmla="*/ 17 w 100"/>
                  <a:gd name="T55" fmla="*/ 22 h 135"/>
                  <a:gd name="T56" fmla="*/ 21 w 100"/>
                  <a:gd name="T57" fmla="*/ 22 h 135"/>
                  <a:gd name="T58" fmla="*/ 27 w 100"/>
                  <a:gd name="T59" fmla="*/ 22 h 135"/>
                  <a:gd name="T60" fmla="*/ 36 w 100"/>
                  <a:gd name="T61" fmla="*/ 25 h 135"/>
                  <a:gd name="T62" fmla="*/ 43 w 100"/>
                  <a:gd name="T63" fmla="*/ 28 h 135"/>
                  <a:gd name="T64" fmla="*/ 46 w 100"/>
                  <a:gd name="T65" fmla="*/ 29 h 135"/>
                  <a:gd name="T66" fmla="*/ 47 w 100"/>
                  <a:gd name="T67" fmla="*/ 30 h 135"/>
                  <a:gd name="T68" fmla="*/ 53 w 100"/>
                  <a:gd name="T69" fmla="*/ 31 h 135"/>
                  <a:gd name="T70" fmla="*/ 59 w 100"/>
                  <a:gd name="T71" fmla="*/ 34 h 135"/>
                  <a:gd name="T72" fmla="*/ 61 w 100"/>
                  <a:gd name="T73" fmla="*/ 35 h 135"/>
                  <a:gd name="T74" fmla="*/ 63 w 100"/>
                  <a:gd name="T75" fmla="*/ 34 h 135"/>
                  <a:gd name="T76" fmla="*/ 70 w 100"/>
                  <a:gd name="T77" fmla="*/ 31 h 135"/>
                  <a:gd name="T78" fmla="*/ 79 w 100"/>
                  <a:gd name="T79" fmla="*/ 28 h 135"/>
                  <a:gd name="T80" fmla="*/ 85 w 100"/>
                  <a:gd name="T81" fmla="*/ 24 h 135"/>
                  <a:gd name="T82" fmla="*/ 89 w 100"/>
                  <a:gd name="T83" fmla="*/ 23 h 135"/>
                  <a:gd name="T84" fmla="*/ 90 w 100"/>
                  <a:gd name="T85" fmla="*/ 22 h 135"/>
                  <a:gd name="T86" fmla="*/ 92 w 100"/>
                  <a:gd name="T87" fmla="*/ 19 h 135"/>
                  <a:gd name="T88" fmla="*/ 98 w 100"/>
                  <a:gd name="T89" fmla="*/ 13 h 135"/>
                  <a:gd name="T90" fmla="*/ 100 w 100"/>
                  <a:gd name="T91" fmla="*/ 7 h 135"/>
                  <a:gd name="T92" fmla="*/ 96 w 100"/>
                  <a:gd name="T93" fmla="*/ 6 h 135"/>
                  <a:gd name="T94" fmla="*/ 86 w 100"/>
                  <a:gd name="T95" fmla="*/ 8 h 135"/>
                  <a:gd name="T96" fmla="*/ 78 w 100"/>
                  <a:gd name="T97" fmla="*/ 9 h 135"/>
                  <a:gd name="T98" fmla="*/ 73 w 100"/>
                  <a:gd name="T99" fmla="*/ 10 h 135"/>
                  <a:gd name="T100" fmla="*/ 70 w 100"/>
                  <a:gd name="T101" fmla="*/ 12 h 135"/>
                  <a:gd name="T102" fmla="*/ 68 w 100"/>
                  <a:gd name="T103" fmla="*/ 12 h 135"/>
                  <a:gd name="T104" fmla="*/ 62 w 100"/>
                  <a:gd name="T105" fmla="*/ 12 h 135"/>
                  <a:gd name="T106" fmla="*/ 55 w 100"/>
                  <a:gd name="T107" fmla="*/ 12 h 135"/>
                  <a:gd name="T108" fmla="*/ 47 w 100"/>
                  <a:gd name="T109" fmla="*/ 12 h 135"/>
                  <a:gd name="T110" fmla="*/ 42 w 100"/>
                  <a:gd name="T111" fmla="*/ 12 h 135"/>
                  <a:gd name="T112" fmla="*/ 37 w 100"/>
                  <a:gd name="T113" fmla="*/ 9 h 135"/>
                  <a:gd name="T114" fmla="*/ 35 w 100"/>
                  <a:gd name="T115" fmla="*/ 8 h 135"/>
                  <a:gd name="T116" fmla="*/ 33 w 100"/>
                  <a:gd name="T117" fmla="*/ 8 h 135"/>
                  <a:gd name="T118" fmla="*/ 10 w 100"/>
                  <a:gd name="T119" fmla="*/ 0 h 135"/>
                  <a:gd name="T120" fmla="*/ 2 w 100"/>
                  <a:gd name="T121" fmla="*/ 1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" h="135">
                    <a:moveTo>
                      <a:pt x="2" y="17"/>
                    </a:moveTo>
                    <a:lnTo>
                      <a:pt x="2" y="19"/>
                    </a:lnTo>
                    <a:lnTo>
                      <a:pt x="4" y="21"/>
                    </a:lnTo>
                    <a:lnTo>
                      <a:pt x="5" y="28"/>
                    </a:lnTo>
                    <a:lnTo>
                      <a:pt x="5" y="39"/>
                    </a:lnTo>
                    <a:lnTo>
                      <a:pt x="4" y="53"/>
                    </a:lnTo>
                    <a:lnTo>
                      <a:pt x="2" y="63"/>
                    </a:lnTo>
                    <a:lnTo>
                      <a:pt x="1" y="72"/>
                    </a:lnTo>
                    <a:lnTo>
                      <a:pt x="0" y="74"/>
                    </a:lnTo>
                    <a:lnTo>
                      <a:pt x="2" y="98"/>
                    </a:lnTo>
                    <a:lnTo>
                      <a:pt x="0" y="135"/>
                    </a:lnTo>
                    <a:lnTo>
                      <a:pt x="4" y="134"/>
                    </a:lnTo>
                    <a:lnTo>
                      <a:pt x="9" y="131"/>
                    </a:lnTo>
                    <a:lnTo>
                      <a:pt x="14" y="127"/>
                    </a:lnTo>
                    <a:lnTo>
                      <a:pt x="10" y="120"/>
                    </a:lnTo>
                    <a:lnTo>
                      <a:pt x="7" y="114"/>
                    </a:lnTo>
                    <a:lnTo>
                      <a:pt x="10" y="108"/>
                    </a:lnTo>
                    <a:lnTo>
                      <a:pt x="15" y="103"/>
                    </a:lnTo>
                    <a:lnTo>
                      <a:pt x="16" y="92"/>
                    </a:lnTo>
                    <a:lnTo>
                      <a:pt x="14" y="87"/>
                    </a:lnTo>
                    <a:lnTo>
                      <a:pt x="13" y="89"/>
                    </a:lnTo>
                    <a:lnTo>
                      <a:pt x="13" y="87"/>
                    </a:lnTo>
                    <a:lnTo>
                      <a:pt x="16" y="70"/>
                    </a:lnTo>
                    <a:lnTo>
                      <a:pt x="20" y="47"/>
                    </a:lnTo>
                    <a:lnTo>
                      <a:pt x="20" y="32"/>
                    </a:lnTo>
                    <a:lnTo>
                      <a:pt x="17" y="24"/>
                    </a:lnTo>
                    <a:lnTo>
                      <a:pt x="16" y="22"/>
                    </a:lnTo>
                    <a:lnTo>
                      <a:pt x="17" y="22"/>
                    </a:lnTo>
                    <a:lnTo>
                      <a:pt x="21" y="22"/>
                    </a:lnTo>
                    <a:lnTo>
                      <a:pt x="27" y="22"/>
                    </a:lnTo>
                    <a:lnTo>
                      <a:pt x="36" y="25"/>
                    </a:lnTo>
                    <a:lnTo>
                      <a:pt x="43" y="28"/>
                    </a:lnTo>
                    <a:lnTo>
                      <a:pt x="46" y="29"/>
                    </a:lnTo>
                    <a:lnTo>
                      <a:pt x="47" y="30"/>
                    </a:lnTo>
                    <a:lnTo>
                      <a:pt x="53" y="31"/>
                    </a:lnTo>
                    <a:lnTo>
                      <a:pt x="59" y="34"/>
                    </a:lnTo>
                    <a:lnTo>
                      <a:pt x="61" y="35"/>
                    </a:lnTo>
                    <a:lnTo>
                      <a:pt x="63" y="34"/>
                    </a:lnTo>
                    <a:lnTo>
                      <a:pt x="70" y="31"/>
                    </a:lnTo>
                    <a:lnTo>
                      <a:pt x="79" y="28"/>
                    </a:lnTo>
                    <a:lnTo>
                      <a:pt x="85" y="24"/>
                    </a:lnTo>
                    <a:lnTo>
                      <a:pt x="89" y="23"/>
                    </a:lnTo>
                    <a:lnTo>
                      <a:pt x="90" y="22"/>
                    </a:lnTo>
                    <a:lnTo>
                      <a:pt x="92" y="19"/>
                    </a:lnTo>
                    <a:lnTo>
                      <a:pt x="98" y="13"/>
                    </a:lnTo>
                    <a:lnTo>
                      <a:pt x="100" y="7"/>
                    </a:lnTo>
                    <a:lnTo>
                      <a:pt x="96" y="6"/>
                    </a:lnTo>
                    <a:lnTo>
                      <a:pt x="86" y="8"/>
                    </a:lnTo>
                    <a:lnTo>
                      <a:pt x="78" y="9"/>
                    </a:lnTo>
                    <a:lnTo>
                      <a:pt x="73" y="10"/>
                    </a:lnTo>
                    <a:lnTo>
                      <a:pt x="70" y="12"/>
                    </a:lnTo>
                    <a:lnTo>
                      <a:pt x="68" y="12"/>
                    </a:lnTo>
                    <a:lnTo>
                      <a:pt x="62" y="12"/>
                    </a:lnTo>
                    <a:lnTo>
                      <a:pt x="55" y="12"/>
                    </a:lnTo>
                    <a:lnTo>
                      <a:pt x="47" y="12"/>
                    </a:lnTo>
                    <a:lnTo>
                      <a:pt x="42" y="12"/>
                    </a:lnTo>
                    <a:lnTo>
                      <a:pt x="37" y="9"/>
                    </a:lnTo>
                    <a:lnTo>
                      <a:pt x="35" y="8"/>
                    </a:lnTo>
                    <a:lnTo>
                      <a:pt x="33" y="8"/>
                    </a:lnTo>
                    <a:lnTo>
                      <a:pt x="10" y="0"/>
                    </a:ln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7" name="Freeform 46"/>
              <p:cNvSpPr>
                <a:spLocks/>
              </p:cNvSpPr>
              <p:nvPr/>
            </p:nvSpPr>
            <p:spPr bwMode="auto">
              <a:xfrm>
                <a:off x="4645" y="2137"/>
                <a:ext cx="18" cy="6"/>
              </a:xfrm>
              <a:custGeom>
                <a:avLst/>
                <a:gdLst>
                  <a:gd name="T0" fmla="*/ 8 w 34"/>
                  <a:gd name="T1" fmla="*/ 0 h 11"/>
                  <a:gd name="T2" fmla="*/ 23 w 34"/>
                  <a:gd name="T3" fmla="*/ 2 h 11"/>
                  <a:gd name="T4" fmla="*/ 34 w 34"/>
                  <a:gd name="T5" fmla="*/ 2 h 11"/>
                  <a:gd name="T6" fmla="*/ 28 w 34"/>
                  <a:gd name="T7" fmla="*/ 11 h 11"/>
                  <a:gd name="T8" fmla="*/ 11 w 34"/>
                  <a:gd name="T9" fmla="*/ 11 h 11"/>
                  <a:gd name="T10" fmla="*/ 0 w 34"/>
                  <a:gd name="T11" fmla="*/ 2 h 11"/>
                  <a:gd name="T12" fmla="*/ 8 w 3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8" y="0"/>
                    </a:moveTo>
                    <a:lnTo>
                      <a:pt x="23" y="2"/>
                    </a:lnTo>
                    <a:lnTo>
                      <a:pt x="34" y="2"/>
                    </a:lnTo>
                    <a:lnTo>
                      <a:pt x="28" y="11"/>
                    </a:lnTo>
                    <a:lnTo>
                      <a:pt x="11" y="11"/>
                    </a:lnTo>
                    <a:lnTo>
                      <a:pt x="0" y="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8" name="Freeform 47"/>
              <p:cNvSpPr>
                <a:spLocks/>
              </p:cNvSpPr>
              <p:nvPr/>
            </p:nvSpPr>
            <p:spPr bwMode="auto">
              <a:xfrm>
                <a:off x="4589" y="2259"/>
                <a:ext cx="119" cy="46"/>
              </a:xfrm>
              <a:custGeom>
                <a:avLst/>
                <a:gdLst>
                  <a:gd name="T0" fmla="*/ 0 w 238"/>
                  <a:gd name="T1" fmla="*/ 39 h 91"/>
                  <a:gd name="T2" fmla="*/ 2 w 238"/>
                  <a:gd name="T3" fmla="*/ 44 h 91"/>
                  <a:gd name="T4" fmla="*/ 6 w 238"/>
                  <a:gd name="T5" fmla="*/ 50 h 91"/>
                  <a:gd name="T6" fmla="*/ 10 w 238"/>
                  <a:gd name="T7" fmla="*/ 54 h 91"/>
                  <a:gd name="T8" fmla="*/ 14 w 238"/>
                  <a:gd name="T9" fmla="*/ 58 h 91"/>
                  <a:gd name="T10" fmla="*/ 17 w 238"/>
                  <a:gd name="T11" fmla="*/ 59 h 91"/>
                  <a:gd name="T12" fmla="*/ 23 w 238"/>
                  <a:gd name="T13" fmla="*/ 61 h 91"/>
                  <a:gd name="T14" fmla="*/ 31 w 238"/>
                  <a:gd name="T15" fmla="*/ 62 h 91"/>
                  <a:gd name="T16" fmla="*/ 39 w 238"/>
                  <a:gd name="T17" fmla="*/ 65 h 91"/>
                  <a:gd name="T18" fmla="*/ 47 w 238"/>
                  <a:gd name="T19" fmla="*/ 67 h 91"/>
                  <a:gd name="T20" fmla="*/ 54 w 238"/>
                  <a:gd name="T21" fmla="*/ 69 h 91"/>
                  <a:gd name="T22" fmla="*/ 60 w 238"/>
                  <a:gd name="T23" fmla="*/ 70 h 91"/>
                  <a:gd name="T24" fmla="*/ 63 w 238"/>
                  <a:gd name="T25" fmla="*/ 71 h 91"/>
                  <a:gd name="T26" fmla="*/ 68 w 238"/>
                  <a:gd name="T27" fmla="*/ 73 h 91"/>
                  <a:gd name="T28" fmla="*/ 77 w 238"/>
                  <a:gd name="T29" fmla="*/ 74 h 91"/>
                  <a:gd name="T30" fmla="*/ 90 w 238"/>
                  <a:gd name="T31" fmla="*/ 76 h 91"/>
                  <a:gd name="T32" fmla="*/ 105 w 238"/>
                  <a:gd name="T33" fmla="*/ 78 h 91"/>
                  <a:gd name="T34" fmla="*/ 118 w 238"/>
                  <a:gd name="T35" fmla="*/ 81 h 91"/>
                  <a:gd name="T36" fmla="*/ 130 w 238"/>
                  <a:gd name="T37" fmla="*/ 83 h 91"/>
                  <a:gd name="T38" fmla="*/ 138 w 238"/>
                  <a:gd name="T39" fmla="*/ 85 h 91"/>
                  <a:gd name="T40" fmla="*/ 141 w 238"/>
                  <a:gd name="T41" fmla="*/ 85 h 91"/>
                  <a:gd name="T42" fmla="*/ 191 w 238"/>
                  <a:gd name="T43" fmla="*/ 91 h 91"/>
                  <a:gd name="T44" fmla="*/ 193 w 238"/>
                  <a:gd name="T45" fmla="*/ 88 h 91"/>
                  <a:gd name="T46" fmla="*/ 200 w 238"/>
                  <a:gd name="T47" fmla="*/ 78 h 91"/>
                  <a:gd name="T48" fmla="*/ 207 w 238"/>
                  <a:gd name="T49" fmla="*/ 69 h 91"/>
                  <a:gd name="T50" fmla="*/ 213 w 238"/>
                  <a:gd name="T51" fmla="*/ 63 h 91"/>
                  <a:gd name="T52" fmla="*/ 216 w 238"/>
                  <a:gd name="T53" fmla="*/ 55 h 91"/>
                  <a:gd name="T54" fmla="*/ 222 w 238"/>
                  <a:gd name="T55" fmla="*/ 40 h 91"/>
                  <a:gd name="T56" fmla="*/ 226 w 238"/>
                  <a:gd name="T57" fmla="*/ 26 h 91"/>
                  <a:gd name="T58" fmla="*/ 228 w 238"/>
                  <a:gd name="T59" fmla="*/ 21 h 91"/>
                  <a:gd name="T60" fmla="*/ 238 w 238"/>
                  <a:gd name="T61" fmla="*/ 0 h 91"/>
                  <a:gd name="T62" fmla="*/ 0 w 238"/>
                  <a:gd name="T6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8" h="91">
                    <a:moveTo>
                      <a:pt x="0" y="39"/>
                    </a:moveTo>
                    <a:lnTo>
                      <a:pt x="2" y="44"/>
                    </a:lnTo>
                    <a:lnTo>
                      <a:pt x="6" y="50"/>
                    </a:lnTo>
                    <a:lnTo>
                      <a:pt x="10" y="54"/>
                    </a:lnTo>
                    <a:lnTo>
                      <a:pt x="14" y="58"/>
                    </a:lnTo>
                    <a:lnTo>
                      <a:pt x="17" y="59"/>
                    </a:lnTo>
                    <a:lnTo>
                      <a:pt x="23" y="61"/>
                    </a:lnTo>
                    <a:lnTo>
                      <a:pt x="31" y="62"/>
                    </a:lnTo>
                    <a:lnTo>
                      <a:pt x="39" y="65"/>
                    </a:lnTo>
                    <a:lnTo>
                      <a:pt x="47" y="67"/>
                    </a:lnTo>
                    <a:lnTo>
                      <a:pt x="54" y="69"/>
                    </a:lnTo>
                    <a:lnTo>
                      <a:pt x="60" y="70"/>
                    </a:lnTo>
                    <a:lnTo>
                      <a:pt x="63" y="71"/>
                    </a:lnTo>
                    <a:lnTo>
                      <a:pt x="68" y="73"/>
                    </a:lnTo>
                    <a:lnTo>
                      <a:pt x="77" y="74"/>
                    </a:lnTo>
                    <a:lnTo>
                      <a:pt x="90" y="76"/>
                    </a:lnTo>
                    <a:lnTo>
                      <a:pt x="105" y="78"/>
                    </a:lnTo>
                    <a:lnTo>
                      <a:pt x="118" y="81"/>
                    </a:lnTo>
                    <a:lnTo>
                      <a:pt x="130" y="83"/>
                    </a:lnTo>
                    <a:lnTo>
                      <a:pt x="138" y="85"/>
                    </a:lnTo>
                    <a:lnTo>
                      <a:pt x="141" y="85"/>
                    </a:lnTo>
                    <a:lnTo>
                      <a:pt x="191" y="91"/>
                    </a:lnTo>
                    <a:lnTo>
                      <a:pt x="193" y="88"/>
                    </a:lnTo>
                    <a:lnTo>
                      <a:pt x="200" y="78"/>
                    </a:lnTo>
                    <a:lnTo>
                      <a:pt x="207" y="69"/>
                    </a:lnTo>
                    <a:lnTo>
                      <a:pt x="213" y="63"/>
                    </a:lnTo>
                    <a:lnTo>
                      <a:pt x="216" y="55"/>
                    </a:lnTo>
                    <a:lnTo>
                      <a:pt x="222" y="40"/>
                    </a:lnTo>
                    <a:lnTo>
                      <a:pt x="226" y="26"/>
                    </a:lnTo>
                    <a:lnTo>
                      <a:pt x="228" y="21"/>
                    </a:lnTo>
                    <a:lnTo>
                      <a:pt x="238" y="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9" name="Freeform 48"/>
              <p:cNvSpPr>
                <a:spLocks/>
              </p:cNvSpPr>
              <p:nvPr/>
            </p:nvSpPr>
            <p:spPr bwMode="auto">
              <a:xfrm>
                <a:off x="4483" y="2042"/>
                <a:ext cx="280" cy="269"/>
              </a:xfrm>
              <a:custGeom>
                <a:avLst/>
                <a:gdLst>
                  <a:gd name="T0" fmla="*/ 229 w 560"/>
                  <a:gd name="T1" fmla="*/ 160 h 539"/>
                  <a:gd name="T2" fmla="*/ 245 w 560"/>
                  <a:gd name="T3" fmla="*/ 237 h 539"/>
                  <a:gd name="T4" fmla="*/ 266 w 560"/>
                  <a:gd name="T5" fmla="*/ 288 h 539"/>
                  <a:gd name="T6" fmla="*/ 305 w 560"/>
                  <a:gd name="T7" fmla="*/ 297 h 539"/>
                  <a:gd name="T8" fmla="*/ 336 w 560"/>
                  <a:gd name="T9" fmla="*/ 257 h 539"/>
                  <a:gd name="T10" fmla="*/ 368 w 560"/>
                  <a:gd name="T11" fmla="*/ 215 h 539"/>
                  <a:gd name="T12" fmla="*/ 401 w 560"/>
                  <a:gd name="T13" fmla="*/ 173 h 539"/>
                  <a:gd name="T14" fmla="*/ 426 w 560"/>
                  <a:gd name="T15" fmla="*/ 171 h 539"/>
                  <a:gd name="T16" fmla="*/ 443 w 560"/>
                  <a:gd name="T17" fmla="*/ 192 h 539"/>
                  <a:gd name="T18" fmla="*/ 484 w 560"/>
                  <a:gd name="T19" fmla="*/ 223 h 539"/>
                  <a:gd name="T20" fmla="*/ 525 w 560"/>
                  <a:gd name="T21" fmla="*/ 242 h 539"/>
                  <a:gd name="T22" fmla="*/ 528 w 560"/>
                  <a:gd name="T23" fmla="*/ 282 h 539"/>
                  <a:gd name="T24" fmla="*/ 505 w 560"/>
                  <a:gd name="T25" fmla="*/ 325 h 539"/>
                  <a:gd name="T26" fmla="*/ 461 w 560"/>
                  <a:gd name="T27" fmla="*/ 401 h 539"/>
                  <a:gd name="T28" fmla="*/ 418 w 560"/>
                  <a:gd name="T29" fmla="*/ 482 h 539"/>
                  <a:gd name="T30" fmla="*/ 349 w 560"/>
                  <a:gd name="T31" fmla="*/ 510 h 539"/>
                  <a:gd name="T32" fmla="*/ 310 w 560"/>
                  <a:gd name="T33" fmla="*/ 508 h 539"/>
                  <a:gd name="T34" fmla="*/ 268 w 560"/>
                  <a:gd name="T35" fmla="*/ 500 h 539"/>
                  <a:gd name="T36" fmla="*/ 214 w 560"/>
                  <a:gd name="T37" fmla="*/ 463 h 539"/>
                  <a:gd name="T38" fmla="*/ 124 w 560"/>
                  <a:gd name="T39" fmla="*/ 373 h 539"/>
                  <a:gd name="T40" fmla="*/ 51 w 560"/>
                  <a:gd name="T41" fmla="*/ 280 h 539"/>
                  <a:gd name="T42" fmla="*/ 35 w 560"/>
                  <a:gd name="T43" fmla="*/ 144 h 539"/>
                  <a:gd name="T44" fmla="*/ 43 w 560"/>
                  <a:gd name="T45" fmla="*/ 97 h 539"/>
                  <a:gd name="T46" fmla="*/ 36 w 560"/>
                  <a:gd name="T47" fmla="*/ 71 h 539"/>
                  <a:gd name="T48" fmla="*/ 8 w 560"/>
                  <a:gd name="T49" fmla="*/ 136 h 539"/>
                  <a:gd name="T50" fmla="*/ 10 w 560"/>
                  <a:gd name="T51" fmla="*/ 224 h 539"/>
                  <a:gd name="T52" fmla="*/ 31 w 560"/>
                  <a:gd name="T53" fmla="*/ 282 h 539"/>
                  <a:gd name="T54" fmla="*/ 60 w 560"/>
                  <a:gd name="T55" fmla="*/ 334 h 539"/>
                  <a:gd name="T56" fmla="*/ 101 w 560"/>
                  <a:gd name="T57" fmla="*/ 379 h 539"/>
                  <a:gd name="T58" fmla="*/ 136 w 560"/>
                  <a:gd name="T59" fmla="*/ 426 h 539"/>
                  <a:gd name="T60" fmla="*/ 167 w 560"/>
                  <a:gd name="T61" fmla="*/ 456 h 539"/>
                  <a:gd name="T62" fmla="*/ 188 w 560"/>
                  <a:gd name="T63" fmla="*/ 477 h 539"/>
                  <a:gd name="T64" fmla="*/ 226 w 560"/>
                  <a:gd name="T65" fmla="*/ 503 h 539"/>
                  <a:gd name="T66" fmla="*/ 258 w 560"/>
                  <a:gd name="T67" fmla="*/ 509 h 539"/>
                  <a:gd name="T68" fmla="*/ 291 w 560"/>
                  <a:gd name="T69" fmla="*/ 517 h 539"/>
                  <a:gd name="T70" fmla="*/ 334 w 560"/>
                  <a:gd name="T71" fmla="*/ 530 h 539"/>
                  <a:gd name="T72" fmla="*/ 381 w 560"/>
                  <a:gd name="T73" fmla="*/ 537 h 539"/>
                  <a:gd name="T74" fmla="*/ 413 w 560"/>
                  <a:gd name="T75" fmla="*/ 537 h 539"/>
                  <a:gd name="T76" fmla="*/ 447 w 560"/>
                  <a:gd name="T77" fmla="*/ 482 h 539"/>
                  <a:gd name="T78" fmla="*/ 477 w 560"/>
                  <a:gd name="T79" fmla="*/ 406 h 539"/>
                  <a:gd name="T80" fmla="*/ 511 w 560"/>
                  <a:gd name="T81" fmla="*/ 350 h 539"/>
                  <a:gd name="T82" fmla="*/ 541 w 560"/>
                  <a:gd name="T83" fmla="*/ 310 h 539"/>
                  <a:gd name="T84" fmla="*/ 560 w 560"/>
                  <a:gd name="T85" fmla="*/ 243 h 539"/>
                  <a:gd name="T86" fmla="*/ 510 w 560"/>
                  <a:gd name="T87" fmla="*/ 211 h 539"/>
                  <a:gd name="T88" fmla="*/ 477 w 560"/>
                  <a:gd name="T89" fmla="*/ 196 h 539"/>
                  <a:gd name="T90" fmla="*/ 429 w 560"/>
                  <a:gd name="T91" fmla="*/ 147 h 539"/>
                  <a:gd name="T92" fmla="*/ 401 w 560"/>
                  <a:gd name="T93" fmla="*/ 122 h 539"/>
                  <a:gd name="T94" fmla="*/ 366 w 560"/>
                  <a:gd name="T95" fmla="*/ 179 h 539"/>
                  <a:gd name="T96" fmla="*/ 268 w 560"/>
                  <a:gd name="T97" fmla="*/ 231 h 539"/>
                  <a:gd name="T98" fmla="*/ 208 w 560"/>
                  <a:gd name="T99" fmla="*/ 88 h 539"/>
                  <a:gd name="T100" fmla="*/ 182 w 560"/>
                  <a:gd name="T101" fmla="*/ 54 h 539"/>
                  <a:gd name="T102" fmla="*/ 123 w 560"/>
                  <a:gd name="T103" fmla="*/ 4 h 539"/>
                  <a:gd name="T104" fmla="*/ 77 w 560"/>
                  <a:gd name="T105" fmla="*/ 2 h 539"/>
                  <a:gd name="T106" fmla="*/ 99 w 560"/>
                  <a:gd name="T107" fmla="*/ 20 h 539"/>
                  <a:gd name="T108" fmla="*/ 154 w 560"/>
                  <a:gd name="T109" fmla="*/ 52 h 539"/>
                  <a:gd name="T110" fmla="*/ 180 w 560"/>
                  <a:gd name="T111" fmla="*/ 9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60" h="539">
                    <a:moveTo>
                      <a:pt x="195" y="125"/>
                    </a:moveTo>
                    <a:lnTo>
                      <a:pt x="199" y="128"/>
                    </a:lnTo>
                    <a:lnTo>
                      <a:pt x="208" y="135"/>
                    </a:lnTo>
                    <a:lnTo>
                      <a:pt x="219" y="144"/>
                    </a:lnTo>
                    <a:lnTo>
                      <a:pt x="226" y="153"/>
                    </a:lnTo>
                    <a:lnTo>
                      <a:pt x="229" y="160"/>
                    </a:lnTo>
                    <a:lnTo>
                      <a:pt x="233" y="164"/>
                    </a:lnTo>
                    <a:lnTo>
                      <a:pt x="236" y="174"/>
                    </a:lnTo>
                    <a:lnTo>
                      <a:pt x="239" y="190"/>
                    </a:lnTo>
                    <a:lnTo>
                      <a:pt x="243" y="209"/>
                    </a:lnTo>
                    <a:lnTo>
                      <a:pt x="244" y="226"/>
                    </a:lnTo>
                    <a:lnTo>
                      <a:pt x="245" y="237"/>
                    </a:lnTo>
                    <a:lnTo>
                      <a:pt x="249" y="245"/>
                    </a:lnTo>
                    <a:lnTo>
                      <a:pt x="253" y="253"/>
                    </a:lnTo>
                    <a:lnTo>
                      <a:pt x="257" y="262"/>
                    </a:lnTo>
                    <a:lnTo>
                      <a:pt x="260" y="272"/>
                    </a:lnTo>
                    <a:lnTo>
                      <a:pt x="263" y="280"/>
                    </a:lnTo>
                    <a:lnTo>
                      <a:pt x="266" y="288"/>
                    </a:lnTo>
                    <a:lnTo>
                      <a:pt x="271" y="297"/>
                    </a:lnTo>
                    <a:lnTo>
                      <a:pt x="275" y="304"/>
                    </a:lnTo>
                    <a:lnTo>
                      <a:pt x="276" y="307"/>
                    </a:lnTo>
                    <a:lnTo>
                      <a:pt x="299" y="302"/>
                    </a:lnTo>
                    <a:lnTo>
                      <a:pt x="301" y="300"/>
                    </a:lnTo>
                    <a:lnTo>
                      <a:pt x="305" y="297"/>
                    </a:lnTo>
                    <a:lnTo>
                      <a:pt x="311" y="291"/>
                    </a:lnTo>
                    <a:lnTo>
                      <a:pt x="319" y="285"/>
                    </a:lnTo>
                    <a:lnTo>
                      <a:pt x="326" y="279"/>
                    </a:lnTo>
                    <a:lnTo>
                      <a:pt x="329" y="270"/>
                    </a:lnTo>
                    <a:lnTo>
                      <a:pt x="332" y="264"/>
                    </a:lnTo>
                    <a:lnTo>
                      <a:pt x="336" y="257"/>
                    </a:lnTo>
                    <a:lnTo>
                      <a:pt x="344" y="250"/>
                    </a:lnTo>
                    <a:lnTo>
                      <a:pt x="355" y="240"/>
                    </a:lnTo>
                    <a:lnTo>
                      <a:pt x="364" y="232"/>
                    </a:lnTo>
                    <a:lnTo>
                      <a:pt x="367" y="226"/>
                    </a:lnTo>
                    <a:lnTo>
                      <a:pt x="367" y="221"/>
                    </a:lnTo>
                    <a:lnTo>
                      <a:pt x="368" y="215"/>
                    </a:lnTo>
                    <a:lnTo>
                      <a:pt x="371" y="209"/>
                    </a:lnTo>
                    <a:lnTo>
                      <a:pt x="375" y="201"/>
                    </a:lnTo>
                    <a:lnTo>
                      <a:pt x="383" y="192"/>
                    </a:lnTo>
                    <a:lnTo>
                      <a:pt x="391" y="183"/>
                    </a:lnTo>
                    <a:lnTo>
                      <a:pt x="398" y="175"/>
                    </a:lnTo>
                    <a:lnTo>
                      <a:pt x="401" y="173"/>
                    </a:lnTo>
                    <a:lnTo>
                      <a:pt x="416" y="151"/>
                    </a:lnTo>
                    <a:lnTo>
                      <a:pt x="416" y="152"/>
                    </a:lnTo>
                    <a:lnTo>
                      <a:pt x="417" y="154"/>
                    </a:lnTo>
                    <a:lnTo>
                      <a:pt x="418" y="159"/>
                    </a:lnTo>
                    <a:lnTo>
                      <a:pt x="421" y="164"/>
                    </a:lnTo>
                    <a:lnTo>
                      <a:pt x="426" y="171"/>
                    </a:lnTo>
                    <a:lnTo>
                      <a:pt x="431" y="179"/>
                    </a:lnTo>
                    <a:lnTo>
                      <a:pt x="434" y="185"/>
                    </a:lnTo>
                    <a:lnTo>
                      <a:pt x="435" y="188"/>
                    </a:lnTo>
                    <a:lnTo>
                      <a:pt x="436" y="188"/>
                    </a:lnTo>
                    <a:lnTo>
                      <a:pt x="439" y="189"/>
                    </a:lnTo>
                    <a:lnTo>
                      <a:pt x="443" y="192"/>
                    </a:lnTo>
                    <a:lnTo>
                      <a:pt x="452" y="198"/>
                    </a:lnTo>
                    <a:lnTo>
                      <a:pt x="462" y="205"/>
                    </a:lnTo>
                    <a:lnTo>
                      <a:pt x="470" y="209"/>
                    </a:lnTo>
                    <a:lnTo>
                      <a:pt x="475" y="213"/>
                    </a:lnTo>
                    <a:lnTo>
                      <a:pt x="480" y="219"/>
                    </a:lnTo>
                    <a:lnTo>
                      <a:pt x="484" y="223"/>
                    </a:lnTo>
                    <a:lnTo>
                      <a:pt x="487" y="228"/>
                    </a:lnTo>
                    <a:lnTo>
                      <a:pt x="490" y="231"/>
                    </a:lnTo>
                    <a:lnTo>
                      <a:pt x="497" y="234"/>
                    </a:lnTo>
                    <a:lnTo>
                      <a:pt x="507" y="237"/>
                    </a:lnTo>
                    <a:lnTo>
                      <a:pt x="517" y="239"/>
                    </a:lnTo>
                    <a:lnTo>
                      <a:pt x="525" y="242"/>
                    </a:lnTo>
                    <a:lnTo>
                      <a:pt x="528" y="243"/>
                    </a:lnTo>
                    <a:lnTo>
                      <a:pt x="542" y="253"/>
                    </a:lnTo>
                    <a:lnTo>
                      <a:pt x="541" y="255"/>
                    </a:lnTo>
                    <a:lnTo>
                      <a:pt x="539" y="264"/>
                    </a:lnTo>
                    <a:lnTo>
                      <a:pt x="534" y="273"/>
                    </a:lnTo>
                    <a:lnTo>
                      <a:pt x="528" y="282"/>
                    </a:lnTo>
                    <a:lnTo>
                      <a:pt x="523" y="290"/>
                    </a:lnTo>
                    <a:lnTo>
                      <a:pt x="518" y="296"/>
                    </a:lnTo>
                    <a:lnTo>
                      <a:pt x="513" y="303"/>
                    </a:lnTo>
                    <a:lnTo>
                      <a:pt x="509" y="311"/>
                    </a:lnTo>
                    <a:lnTo>
                      <a:pt x="507" y="318"/>
                    </a:lnTo>
                    <a:lnTo>
                      <a:pt x="505" y="325"/>
                    </a:lnTo>
                    <a:lnTo>
                      <a:pt x="502" y="336"/>
                    </a:lnTo>
                    <a:lnTo>
                      <a:pt x="492" y="352"/>
                    </a:lnTo>
                    <a:lnTo>
                      <a:pt x="479" y="372"/>
                    </a:lnTo>
                    <a:lnTo>
                      <a:pt x="469" y="387"/>
                    </a:lnTo>
                    <a:lnTo>
                      <a:pt x="463" y="397"/>
                    </a:lnTo>
                    <a:lnTo>
                      <a:pt x="461" y="401"/>
                    </a:lnTo>
                    <a:lnTo>
                      <a:pt x="457" y="405"/>
                    </a:lnTo>
                    <a:lnTo>
                      <a:pt x="450" y="419"/>
                    </a:lnTo>
                    <a:lnTo>
                      <a:pt x="442" y="435"/>
                    </a:lnTo>
                    <a:lnTo>
                      <a:pt x="435" y="451"/>
                    </a:lnTo>
                    <a:lnTo>
                      <a:pt x="428" y="467"/>
                    </a:lnTo>
                    <a:lnTo>
                      <a:pt x="418" y="482"/>
                    </a:lnTo>
                    <a:lnTo>
                      <a:pt x="409" y="493"/>
                    </a:lnTo>
                    <a:lnTo>
                      <a:pt x="404" y="497"/>
                    </a:lnTo>
                    <a:lnTo>
                      <a:pt x="364" y="513"/>
                    </a:lnTo>
                    <a:lnTo>
                      <a:pt x="363" y="513"/>
                    </a:lnTo>
                    <a:lnTo>
                      <a:pt x="358" y="512"/>
                    </a:lnTo>
                    <a:lnTo>
                      <a:pt x="349" y="510"/>
                    </a:lnTo>
                    <a:lnTo>
                      <a:pt x="333" y="509"/>
                    </a:lnTo>
                    <a:lnTo>
                      <a:pt x="325" y="508"/>
                    </a:lnTo>
                    <a:lnTo>
                      <a:pt x="319" y="508"/>
                    </a:lnTo>
                    <a:lnTo>
                      <a:pt x="315" y="508"/>
                    </a:lnTo>
                    <a:lnTo>
                      <a:pt x="312" y="508"/>
                    </a:lnTo>
                    <a:lnTo>
                      <a:pt x="310" y="508"/>
                    </a:lnTo>
                    <a:lnTo>
                      <a:pt x="306" y="508"/>
                    </a:lnTo>
                    <a:lnTo>
                      <a:pt x="301" y="507"/>
                    </a:lnTo>
                    <a:lnTo>
                      <a:pt x="294" y="505"/>
                    </a:lnTo>
                    <a:lnTo>
                      <a:pt x="284" y="503"/>
                    </a:lnTo>
                    <a:lnTo>
                      <a:pt x="276" y="501"/>
                    </a:lnTo>
                    <a:lnTo>
                      <a:pt x="268" y="500"/>
                    </a:lnTo>
                    <a:lnTo>
                      <a:pt x="261" y="497"/>
                    </a:lnTo>
                    <a:lnTo>
                      <a:pt x="254" y="496"/>
                    </a:lnTo>
                    <a:lnTo>
                      <a:pt x="250" y="495"/>
                    </a:lnTo>
                    <a:lnTo>
                      <a:pt x="246" y="494"/>
                    </a:lnTo>
                    <a:lnTo>
                      <a:pt x="245" y="494"/>
                    </a:lnTo>
                    <a:lnTo>
                      <a:pt x="214" y="463"/>
                    </a:lnTo>
                    <a:lnTo>
                      <a:pt x="164" y="418"/>
                    </a:lnTo>
                    <a:lnTo>
                      <a:pt x="146" y="401"/>
                    </a:lnTo>
                    <a:lnTo>
                      <a:pt x="144" y="397"/>
                    </a:lnTo>
                    <a:lnTo>
                      <a:pt x="138" y="389"/>
                    </a:lnTo>
                    <a:lnTo>
                      <a:pt x="131" y="380"/>
                    </a:lnTo>
                    <a:lnTo>
                      <a:pt x="124" y="373"/>
                    </a:lnTo>
                    <a:lnTo>
                      <a:pt x="115" y="366"/>
                    </a:lnTo>
                    <a:lnTo>
                      <a:pt x="106" y="357"/>
                    </a:lnTo>
                    <a:lnTo>
                      <a:pt x="97" y="348"/>
                    </a:lnTo>
                    <a:lnTo>
                      <a:pt x="93" y="344"/>
                    </a:lnTo>
                    <a:lnTo>
                      <a:pt x="70" y="313"/>
                    </a:lnTo>
                    <a:lnTo>
                      <a:pt x="51" y="280"/>
                    </a:lnTo>
                    <a:lnTo>
                      <a:pt x="33" y="253"/>
                    </a:lnTo>
                    <a:lnTo>
                      <a:pt x="31" y="226"/>
                    </a:lnTo>
                    <a:lnTo>
                      <a:pt x="31" y="184"/>
                    </a:lnTo>
                    <a:lnTo>
                      <a:pt x="31" y="153"/>
                    </a:lnTo>
                    <a:lnTo>
                      <a:pt x="32" y="151"/>
                    </a:lnTo>
                    <a:lnTo>
                      <a:pt x="35" y="144"/>
                    </a:lnTo>
                    <a:lnTo>
                      <a:pt x="36" y="135"/>
                    </a:lnTo>
                    <a:lnTo>
                      <a:pt x="37" y="128"/>
                    </a:lnTo>
                    <a:lnTo>
                      <a:pt x="38" y="121"/>
                    </a:lnTo>
                    <a:lnTo>
                      <a:pt x="40" y="114"/>
                    </a:lnTo>
                    <a:lnTo>
                      <a:pt x="41" y="105"/>
                    </a:lnTo>
                    <a:lnTo>
                      <a:pt x="43" y="97"/>
                    </a:lnTo>
                    <a:lnTo>
                      <a:pt x="43" y="88"/>
                    </a:lnTo>
                    <a:lnTo>
                      <a:pt x="41" y="83"/>
                    </a:lnTo>
                    <a:lnTo>
                      <a:pt x="39" y="78"/>
                    </a:lnTo>
                    <a:lnTo>
                      <a:pt x="39" y="77"/>
                    </a:lnTo>
                    <a:lnTo>
                      <a:pt x="38" y="75"/>
                    </a:lnTo>
                    <a:lnTo>
                      <a:pt x="36" y="71"/>
                    </a:lnTo>
                    <a:lnTo>
                      <a:pt x="31" y="71"/>
                    </a:lnTo>
                    <a:lnTo>
                      <a:pt x="25" y="79"/>
                    </a:lnTo>
                    <a:lnTo>
                      <a:pt x="20" y="95"/>
                    </a:lnTo>
                    <a:lnTo>
                      <a:pt x="15" y="110"/>
                    </a:lnTo>
                    <a:lnTo>
                      <a:pt x="10" y="125"/>
                    </a:lnTo>
                    <a:lnTo>
                      <a:pt x="8" y="136"/>
                    </a:lnTo>
                    <a:lnTo>
                      <a:pt x="6" y="146"/>
                    </a:lnTo>
                    <a:lnTo>
                      <a:pt x="2" y="161"/>
                    </a:lnTo>
                    <a:lnTo>
                      <a:pt x="0" y="176"/>
                    </a:lnTo>
                    <a:lnTo>
                      <a:pt x="2" y="190"/>
                    </a:lnTo>
                    <a:lnTo>
                      <a:pt x="7" y="206"/>
                    </a:lnTo>
                    <a:lnTo>
                      <a:pt x="10" y="224"/>
                    </a:lnTo>
                    <a:lnTo>
                      <a:pt x="13" y="239"/>
                    </a:lnTo>
                    <a:lnTo>
                      <a:pt x="14" y="245"/>
                    </a:lnTo>
                    <a:lnTo>
                      <a:pt x="15" y="249"/>
                    </a:lnTo>
                    <a:lnTo>
                      <a:pt x="20" y="257"/>
                    </a:lnTo>
                    <a:lnTo>
                      <a:pt x="24" y="268"/>
                    </a:lnTo>
                    <a:lnTo>
                      <a:pt x="31" y="282"/>
                    </a:lnTo>
                    <a:lnTo>
                      <a:pt x="35" y="290"/>
                    </a:lnTo>
                    <a:lnTo>
                      <a:pt x="39" y="299"/>
                    </a:lnTo>
                    <a:lnTo>
                      <a:pt x="44" y="308"/>
                    </a:lnTo>
                    <a:lnTo>
                      <a:pt x="50" y="318"/>
                    </a:lnTo>
                    <a:lnTo>
                      <a:pt x="54" y="326"/>
                    </a:lnTo>
                    <a:lnTo>
                      <a:pt x="60" y="334"/>
                    </a:lnTo>
                    <a:lnTo>
                      <a:pt x="65" y="340"/>
                    </a:lnTo>
                    <a:lnTo>
                      <a:pt x="68" y="344"/>
                    </a:lnTo>
                    <a:lnTo>
                      <a:pt x="75" y="351"/>
                    </a:lnTo>
                    <a:lnTo>
                      <a:pt x="83" y="359"/>
                    </a:lnTo>
                    <a:lnTo>
                      <a:pt x="91" y="368"/>
                    </a:lnTo>
                    <a:lnTo>
                      <a:pt x="101" y="379"/>
                    </a:lnTo>
                    <a:lnTo>
                      <a:pt x="107" y="384"/>
                    </a:lnTo>
                    <a:lnTo>
                      <a:pt x="113" y="393"/>
                    </a:lnTo>
                    <a:lnTo>
                      <a:pt x="119" y="401"/>
                    </a:lnTo>
                    <a:lnTo>
                      <a:pt x="124" y="410"/>
                    </a:lnTo>
                    <a:lnTo>
                      <a:pt x="130" y="418"/>
                    </a:lnTo>
                    <a:lnTo>
                      <a:pt x="136" y="426"/>
                    </a:lnTo>
                    <a:lnTo>
                      <a:pt x="140" y="432"/>
                    </a:lnTo>
                    <a:lnTo>
                      <a:pt x="144" y="435"/>
                    </a:lnTo>
                    <a:lnTo>
                      <a:pt x="147" y="439"/>
                    </a:lnTo>
                    <a:lnTo>
                      <a:pt x="153" y="443"/>
                    </a:lnTo>
                    <a:lnTo>
                      <a:pt x="160" y="449"/>
                    </a:lnTo>
                    <a:lnTo>
                      <a:pt x="167" y="456"/>
                    </a:lnTo>
                    <a:lnTo>
                      <a:pt x="173" y="462"/>
                    </a:lnTo>
                    <a:lnTo>
                      <a:pt x="178" y="467"/>
                    </a:lnTo>
                    <a:lnTo>
                      <a:pt x="182" y="471"/>
                    </a:lnTo>
                    <a:lnTo>
                      <a:pt x="183" y="472"/>
                    </a:lnTo>
                    <a:lnTo>
                      <a:pt x="184" y="473"/>
                    </a:lnTo>
                    <a:lnTo>
                      <a:pt x="188" y="477"/>
                    </a:lnTo>
                    <a:lnTo>
                      <a:pt x="193" y="481"/>
                    </a:lnTo>
                    <a:lnTo>
                      <a:pt x="199" y="486"/>
                    </a:lnTo>
                    <a:lnTo>
                      <a:pt x="206" y="492"/>
                    </a:lnTo>
                    <a:lnTo>
                      <a:pt x="213" y="497"/>
                    </a:lnTo>
                    <a:lnTo>
                      <a:pt x="220" y="501"/>
                    </a:lnTo>
                    <a:lnTo>
                      <a:pt x="226" y="503"/>
                    </a:lnTo>
                    <a:lnTo>
                      <a:pt x="231" y="504"/>
                    </a:lnTo>
                    <a:lnTo>
                      <a:pt x="236" y="505"/>
                    </a:lnTo>
                    <a:lnTo>
                      <a:pt x="242" y="507"/>
                    </a:lnTo>
                    <a:lnTo>
                      <a:pt x="248" y="507"/>
                    </a:lnTo>
                    <a:lnTo>
                      <a:pt x="252" y="508"/>
                    </a:lnTo>
                    <a:lnTo>
                      <a:pt x="258" y="509"/>
                    </a:lnTo>
                    <a:lnTo>
                      <a:pt x="263" y="510"/>
                    </a:lnTo>
                    <a:lnTo>
                      <a:pt x="268" y="511"/>
                    </a:lnTo>
                    <a:lnTo>
                      <a:pt x="274" y="512"/>
                    </a:lnTo>
                    <a:lnTo>
                      <a:pt x="280" y="513"/>
                    </a:lnTo>
                    <a:lnTo>
                      <a:pt x="286" y="515"/>
                    </a:lnTo>
                    <a:lnTo>
                      <a:pt x="291" y="517"/>
                    </a:lnTo>
                    <a:lnTo>
                      <a:pt x="298" y="519"/>
                    </a:lnTo>
                    <a:lnTo>
                      <a:pt x="305" y="520"/>
                    </a:lnTo>
                    <a:lnTo>
                      <a:pt x="312" y="523"/>
                    </a:lnTo>
                    <a:lnTo>
                      <a:pt x="319" y="525"/>
                    </a:lnTo>
                    <a:lnTo>
                      <a:pt x="326" y="527"/>
                    </a:lnTo>
                    <a:lnTo>
                      <a:pt x="334" y="530"/>
                    </a:lnTo>
                    <a:lnTo>
                      <a:pt x="341" y="532"/>
                    </a:lnTo>
                    <a:lnTo>
                      <a:pt x="348" y="534"/>
                    </a:lnTo>
                    <a:lnTo>
                      <a:pt x="356" y="535"/>
                    </a:lnTo>
                    <a:lnTo>
                      <a:pt x="364" y="537"/>
                    </a:lnTo>
                    <a:lnTo>
                      <a:pt x="372" y="538"/>
                    </a:lnTo>
                    <a:lnTo>
                      <a:pt x="381" y="537"/>
                    </a:lnTo>
                    <a:lnTo>
                      <a:pt x="389" y="537"/>
                    </a:lnTo>
                    <a:lnTo>
                      <a:pt x="396" y="537"/>
                    </a:lnTo>
                    <a:lnTo>
                      <a:pt x="401" y="538"/>
                    </a:lnTo>
                    <a:lnTo>
                      <a:pt x="405" y="539"/>
                    </a:lnTo>
                    <a:lnTo>
                      <a:pt x="410" y="538"/>
                    </a:lnTo>
                    <a:lnTo>
                      <a:pt x="413" y="537"/>
                    </a:lnTo>
                    <a:lnTo>
                      <a:pt x="418" y="532"/>
                    </a:lnTo>
                    <a:lnTo>
                      <a:pt x="424" y="525"/>
                    </a:lnTo>
                    <a:lnTo>
                      <a:pt x="433" y="513"/>
                    </a:lnTo>
                    <a:lnTo>
                      <a:pt x="438" y="509"/>
                    </a:lnTo>
                    <a:lnTo>
                      <a:pt x="441" y="501"/>
                    </a:lnTo>
                    <a:lnTo>
                      <a:pt x="447" y="482"/>
                    </a:lnTo>
                    <a:lnTo>
                      <a:pt x="452" y="465"/>
                    </a:lnTo>
                    <a:lnTo>
                      <a:pt x="455" y="457"/>
                    </a:lnTo>
                    <a:lnTo>
                      <a:pt x="457" y="450"/>
                    </a:lnTo>
                    <a:lnTo>
                      <a:pt x="463" y="437"/>
                    </a:lnTo>
                    <a:lnTo>
                      <a:pt x="470" y="420"/>
                    </a:lnTo>
                    <a:lnTo>
                      <a:pt x="477" y="406"/>
                    </a:lnTo>
                    <a:lnTo>
                      <a:pt x="482" y="395"/>
                    </a:lnTo>
                    <a:lnTo>
                      <a:pt x="489" y="383"/>
                    </a:lnTo>
                    <a:lnTo>
                      <a:pt x="495" y="375"/>
                    </a:lnTo>
                    <a:lnTo>
                      <a:pt x="499" y="368"/>
                    </a:lnTo>
                    <a:lnTo>
                      <a:pt x="503" y="360"/>
                    </a:lnTo>
                    <a:lnTo>
                      <a:pt x="511" y="350"/>
                    </a:lnTo>
                    <a:lnTo>
                      <a:pt x="517" y="343"/>
                    </a:lnTo>
                    <a:lnTo>
                      <a:pt x="522" y="336"/>
                    </a:lnTo>
                    <a:lnTo>
                      <a:pt x="527" y="329"/>
                    </a:lnTo>
                    <a:lnTo>
                      <a:pt x="532" y="322"/>
                    </a:lnTo>
                    <a:lnTo>
                      <a:pt x="537" y="317"/>
                    </a:lnTo>
                    <a:lnTo>
                      <a:pt x="541" y="310"/>
                    </a:lnTo>
                    <a:lnTo>
                      <a:pt x="543" y="303"/>
                    </a:lnTo>
                    <a:lnTo>
                      <a:pt x="546" y="296"/>
                    </a:lnTo>
                    <a:lnTo>
                      <a:pt x="549" y="281"/>
                    </a:lnTo>
                    <a:lnTo>
                      <a:pt x="554" y="264"/>
                    </a:lnTo>
                    <a:lnTo>
                      <a:pt x="557" y="249"/>
                    </a:lnTo>
                    <a:lnTo>
                      <a:pt x="560" y="243"/>
                    </a:lnTo>
                    <a:lnTo>
                      <a:pt x="528" y="219"/>
                    </a:lnTo>
                    <a:lnTo>
                      <a:pt x="527" y="219"/>
                    </a:lnTo>
                    <a:lnTo>
                      <a:pt x="525" y="217"/>
                    </a:lnTo>
                    <a:lnTo>
                      <a:pt x="520" y="215"/>
                    </a:lnTo>
                    <a:lnTo>
                      <a:pt x="516" y="213"/>
                    </a:lnTo>
                    <a:lnTo>
                      <a:pt x="510" y="211"/>
                    </a:lnTo>
                    <a:lnTo>
                      <a:pt x="504" y="208"/>
                    </a:lnTo>
                    <a:lnTo>
                      <a:pt x="499" y="206"/>
                    </a:lnTo>
                    <a:lnTo>
                      <a:pt x="494" y="204"/>
                    </a:lnTo>
                    <a:lnTo>
                      <a:pt x="487" y="200"/>
                    </a:lnTo>
                    <a:lnTo>
                      <a:pt x="481" y="199"/>
                    </a:lnTo>
                    <a:lnTo>
                      <a:pt x="477" y="196"/>
                    </a:lnTo>
                    <a:lnTo>
                      <a:pt x="472" y="190"/>
                    </a:lnTo>
                    <a:lnTo>
                      <a:pt x="466" y="181"/>
                    </a:lnTo>
                    <a:lnTo>
                      <a:pt x="461" y="173"/>
                    </a:lnTo>
                    <a:lnTo>
                      <a:pt x="455" y="167"/>
                    </a:lnTo>
                    <a:lnTo>
                      <a:pt x="452" y="164"/>
                    </a:lnTo>
                    <a:lnTo>
                      <a:pt x="429" y="147"/>
                    </a:lnTo>
                    <a:lnTo>
                      <a:pt x="418" y="128"/>
                    </a:lnTo>
                    <a:lnTo>
                      <a:pt x="427" y="110"/>
                    </a:lnTo>
                    <a:lnTo>
                      <a:pt x="432" y="91"/>
                    </a:lnTo>
                    <a:lnTo>
                      <a:pt x="424" y="79"/>
                    </a:lnTo>
                    <a:lnTo>
                      <a:pt x="401" y="120"/>
                    </a:lnTo>
                    <a:lnTo>
                      <a:pt x="401" y="122"/>
                    </a:lnTo>
                    <a:lnTo>
                      <a:pt x="398" y="128"/>
                    </a:lnTo>
                    <a:lnTo>
                      <a:pt x="396" y="136"/>
                    </a:lnTo>
                    <a:lnTo>
                      <a:pt x="393" y="145"/>
                    </a:lnTo>
                    <a:lnTo>
                      <a:pt x="386" y="156"/>
                    </a:lnTo>
                    <a:lnTo>
                      <a:pt x="375" y="169"/>
                    </a:lnTo>
                    <a:lnTo>
                      <a:pt x="366" y="179"/>
                    </a:lnTo>
                    <a:lnTo>
                      <a:pt x="362" y="184"/>
                    </a:lnTo>
                    <a:lnTo>
                      <a:pt x="336" y="226"/>
                    </a:lnTo>
                    <a:lnTo>
                      <a:pt x="307" y="259"/>
                    </a:lnTo>
                    <a:lnTo>
                      <a:pt x="288" y="274"/>
                    </a:lnTo>
                    <a:lnTo>
                      <a:pt x="274" y="253"/>
                    </a:lnTo>
                    <a:lnTo>
                      <a:pt x="268" y="231"/>
                    </a:lnTo>
                    <a:lnTo>
                      <a:pt x="260" y="201"/>
                    </a:lnTo>
                    <a:lnTo>
                      <a:pt x="249" y="170"/>
                    </a:lnTo>
                    <a:lnTo>
                      <a:pt x="243" y="156"/>
                    </a:lnTo>
                    <a:lnTo>
                      <a:pt x="229" y="128"/>
                    </a:lnTo>
                    <a:lnTo>
                      <a:pt x="220" y="110"/>
                    </a:lnTo>
                    <a:lnTo>
                      <a:pt x="208" y="88"/>
                    </a:lnTo>
                    <a:lnTo>
                      <a:pt x="207" y="87"/>
                    </a:lnTo>
                    <a:lnTo>
                      <a:pt x="205" y="84"/>
                    </a:lnTo>
                    <a:lnTo>
                      <a:pt x="200" y="79"/>
                    </a:lnTo>
                    <a:lnTo>
                      <a:pt x="195" y="71"/>
                    </a:lnTo>
                    <a:lnTo>
                      <a:pt x="188" y="62"/>
                    </a:lnTo>
                    <a:lnTo>
                      <a:pt x="182" y="54"/>
                    </a:lnTo>
                    <a:lnTo>
                      <a:pt x="177" y="48"/>
                    </a:lnTo>
                    <a:lnTo>
                      <a:pt x="175" y="46"/>
                    </a:lnTo>
                    <a:lnTo>
                      <a:pt x="144" y="11"/>
                    </a:lnTo>
                    <a:lnTo>
                      <a:pt x="132" y="9"/>
                    </a:lnTo>
                    <a:lnTo>
                      <a:pt x="130" y="8"/>
                    </a:lnTo>
                    <a:lnTo>
                      <a:pt x="123" y="4"/>
                    </a:lnTo>
                    <a:lnTo>
                      <a:pt x="114" y="1"/>
                    </a:lnTo>
                    <a:lnTo>
                      <a:pt x="107" y="0"/>
                    </a:lnTo>
                    <a:lnTo>
                      <a:pt x="103" y="0"/>
                    </a:lnTo>
                    <a:lnTo>
                      <a:pt x="96" y="1"/>
                    </a:lnTo>
                    <a:lnTo>
                      <a:pt x="86" y="2"/>
                    </a:lnTo>
                    <a:lnTo>
                      <a:pt x="77" y="2"/>
                    </a:lnTo>
                    <a:lnTo>
                      <a:pt x="68" y="3"/>
                    </a:lnTo>
                    <a:lnTo>
                      <a:pt x="60" y="4"/>
                    </a:lnTo>
                    <a:lnTo>
                      <a:pt x="55" y="6"/>
                    </a:lnTo>
                    <a:lnTo>
                      <a:pt x="53" y="6"/>
                    </a:lnTo>
                    <a:lnTo>
                      <a:pt x="65" y="26"/>
                    </a:lnTo>
                    <a:lnTo>
                      <a:pt x="99" y="20"/>
                    </a:lnTo>
                    <a:lnTo>
                      <a:pt x="127" y="20"/>
                    </a:lnTo>
                    <a:lnTo>
                      <a:pt x="128" y="23"/>
                    </a:lnTo>
                    <a:lnTo>
                      <a:pt x="132" y="30"/>
                    </a:lnTo>
                    <a:lnTo>
                      <a:pt x="139" y="38"/>
                    </a:lnTo>
                    <a:lnTo>
                      <a:pt x="146" y="46"/>
                    </a:lnTo>
                    <a:lnTo>
                      <a:pt x="154" y="52"/>
                    </a:lnTo>
                    <a:lnTo>
                      <a:pt x="161" y="56"/>
                    </a:lnTo>
                    <a:lnTo>
                      <a:pt x="166" y="62"/>
                    </a:lnTo>
                    <a:lnTo>
                      <a:pt x="169" y="68"/>
                    </a:lnTo>
                    <a:lnTo>
                      <a:pt x="172" y="76"/>
                    </a:lnTo>
                    <a:lnTo>
                      <a:pt x="176" y="84"/>
                    </a:lnTo>
                    <a:lnTo>
                      <a:pt x="180" y="92"/>
                    </a:lnTo>
                    <a:lnTo>
                      <a:pt x="181" y="94"/>
                    </a:lnTo>
                    <a:lnTo>
                      <a:pt x="195" y="1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0" name="Freeform 49"/>
              <p:cNvSpPr>
                <a:spLocks/>
              </p:cNvSpPr>
              <p:nvPr/>
            </p:nvSpPr>
            <p:spPr bwMode="auto">
              <a:xfrm>
                <a:off x="4716" y="2223"/>
                <a:ext cx="210" cy="87"/>
              </a:xfrm>
              <a:custGeom>
                <a:avLst/>
                <a:gdLst>
                  <a:gd name="T0" fmla="*/ 0 w 419"/>
                  <a:gd name="T1" fmla="*/ 49 h 174"/>
                  <a:gd name="T2" fmla="*/ 6 w 419"/>
                  <a:gd name="T3" fmla="*/ 52 h 174"/>
                  <a:gd name="T4" fmla="*/ 15 w 419"/>
                  <a:gd name="T5" fmla="*/ 63 h 174"/>
                  <a:gd name="T6" fmla="*/ 23 w 419"/>
                  <a:gd name="T7" fmla="*/ 72 h 174"/>
                  <a:gd name="T8" fmla="*/ 27 w 419"/>
                  <a:gd name="T9" fmla="*/ 76 h 174"/>
                  <a:gd name="T10" fmla="*/ 45 w 419"/>
                  <a:gd name="T11" fmla="*/ 116 h 174"/>
                  <a:gd name="T12" fmla="*/ 62 w 419"/>
                  <a:gd name="T13" fmla="*/ 149 h 174"/>
                  <a:gd name="T14" fmla="*/ 120 w 419"/>
                  <a:gd name="T15" fmla="*/ 155 h 174"/>
                  <a:gd name="T16" fmla="*/ 176 w 419"/>
                  <a:gd name="T17" fmla="*/ 170 h 174"/>
                  <a:gd name="T18" fmla="*/ 240 w 419"/>
                  <a:gd name="T19" fmla="*/ 171 h 174"/>
                  <a:gd name="T20" fmla="*/ 289 w 419"/>
                  <a:gd name="T21" fmla="*/ 174 h 174"/>
                  <a:gd name="T22" fmla="*/ 336 w 419"/>
                  <a:gd name="T23" fmla="*/ 174 h 174"/>
                  <a:gd name="T24" fmla="*/ 349 w 419"/>
                  <a:gd name="T25" fmla="*/ 156 h 174"/>
                  <a:gd name="T26" fmla="*/ 374 w 419"/>
                  <a:gd name="T27" fmla="*/ 94 h 174"/>
                  <a:gd name="T28" fmla="*/ 399 w 419"/>
                  <a:gd name="T29" fmla="*/ 78 h 174"/>
                  <a:gd name="T30" fmla="*/ 419 w 419"/>
                  <a:gd name="T31" fmla="*/ 57 h 174"/>
                  <a:gd name="T32" fmla="*/ 371 w 419"/>
                  <a:gd name="T33" fmla="*/ 36 h 174"/>
                  <a:gd name="T34" fmla="*/ 321 w 419"/>
                  <a:gd name="T35" fmla="*/ 19 h 174"/>
                  <a:gd name="T36" fmla="*/ 248 w 419"/>
                  <a:gd name="T37" fmla="*/ 0 h 174"/>
                  <a:gd name="T38" fmla="*/ 245 w 419"/>
                  <a:gd name="T39" fmla="*/ 0 h 174"/>
                  <a:gd name="T40" fmla="*/ 237 w 419"/>
                  <a:gd name="T41" fmla="*/ 3 h 174"/>
                  <a:gd name="T42" fmla="*/ 225 w 419"/>
                  <a:gd name="T43" fmla="*/ 5 h 174"/>
                  <a:gd name="T44" fmla="*/ 209 w 419"/>
                  <a:gd name="T45" fmla="*/ 9 h 174"/>
                  <a:gd name="T46" fmla="*/ 190 w 419"/>
                  <a:gd name="T47" fmla="*/ 12 h 174"/>
                  <a:gd name="T48" fmla="*/ 168 w 419"/>
                  <a:gd name="T49" fmla="*/ 15 h 174"/>
                  <a:gd name="T50" fmla="*/ 146 w 419"/>
                  <a:gd name="T51" fmla="*/ 20 h 174"/>
                  <a:gd name="T52" fmla="*/ 122 w 419"/>
                  <a:gd name="T53" fmla="*/ 25 h 174"/>
                  <a:gd name="T54" fmla="*/ 99 w 419"/>
                  <a:gd name="T55" fmla="*/ 29 h 174"/>
                  <a:gd name="T56" fmla="*/ 77 w 419"/>
                  <a:gd name="T57" fmla="*/ 34 h 174"/>
                  <a:gd name="T58" fmla="*/ 57 w 419"/>
                  <a:gd name="T59" fmla="*/ 37 h 174"/>
                  <a:gd name="T60" fmla="*/ 37 w 419"/>
                  <a:gd name="T61" fmla="*/ 41 h 174"/>
                  <a:gd name="T62" fmla="*/ 22 w 419"/>
                  <a:gd name="T63" fmla="*/ 44 h 174"/>
                  <a:gd name="T64" fmla="*/ 9 w 419"/>
                  <a:gd name="T65" fmla="*/ 47 h 174"/>
                  <a:gd name="T66" fmla="*/ 3 w 419"/>
                  <a:gd name="T67" fmla="*/ 49 h 174"/>
                  <a:gd name="T68" fmla="*/ 0 w 419"/>
                  <a:gd name="T69" fmla="*/ 49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19" h="174">
                    <a:moveTo>
                      <a:pt x="0" y="49"/>
                    </a:moveTo>
                    <a:lnTo>
                      <a:pt x="6" y="52"/>
                    </a:lnTo>
                    <a:lnTo>
                      <a:pt x="15" y="63"/>
                    </a:lnTo>
                    <a:lnTo>
                      <a:pt x="23" y="72"/>
                    </a:lnTo>
                    <a:lnTo>
                      <a:pt x="27" y="76"/>
                    </a:lnTo>
                    <a:lnTo>
                      <a:pt x="45" y="116"/>
                    </a:lnTo>
                    <a:lnTo>
                      <a:pt x="62" y="149"/>
                    </a:lnTo>
                    <a:lnTo>
                      <a:pt x="120" y="155"/>
                    </a:lnTo>
                    <a:lnTo>
                      <a:pt x="176" y="170"/>
                    </a:lnTo>
                    <a:lnTo>
                      <a:pt x="240" y="171"/>
                    </a:lnTo>
                    <a:lnTo>
                      <a:pt x="289" y="174"/>
                    </a:lnTo>
                    <a:lnTo>
                      <a:pt x="336" y="174"/>
                    </a:lnTo>
                    <a:lnTo>
                      <a:pt x="349" y="156"/>
                    </a:lnTo>
                    <a:lnTo>
                      <a:pt x="374" y="94"/>
                    </a:lnTo>
                    <a:lnTo>
                      <a:pt x="399" y="78"/>
                    </a:lnTo>
                    <a:lnTo>
                      <a:pt x="419" y="57"/>
                    </a:lnTo>
                    <a:lnTo>
                      <a:pt x="371" y="36"/>
                    </a:lnTo>
                    <a:lnTo>
                      <a:pt x="321" y="19"/>
                    </a:lnTo>
                    <a:lnTo>
                      <a:pt x="248" y="0"/>
                    </a:lnTo>
                    <a:lnTo>
                      <a:pt x="245" y="0"/>
                    </a:lnTo>
                    <a:lnTo>
                      <a:pt x="237" y="3"/>
                    </a:lnTo>
                    <a:lnTo>
                      <a:pt x="225" y="5"/>
                    </a:lnTo>
                    <a:lnTo>
                      <a:pt x="209" y="9"/>
                    </a:lnTo>
                    <a:lnTo>
                      <a:pt x="190" y="12"/>
                    </a:lnTo>
                    <a:lnTo>
                      <a:pt x="168" y="15"/>
                    </a:lnTo>
                    <a:lnTo>
                      <a:pt x="146" y="20"/>
                    </a:lnTo>
                    <a:lnTo>
                      <a:pt x="122" y="25"/>
                    </a:lnTo>
                    <a:lnTo>
                      <a:pt x="99" y="29"/>
                    </a:lnTo>
                    <a:lnTo>
                      <a:pt x="77" y="34"/>
                    </a:lnTo>
                    <a:lnTo>
                      <a:pt x="57" y="37"/>
                    </a:lnTo>
                    <a:lnTo>
                      <a:pt x="37" y="41"/>
                    </a:lnTo>
                    <a:lnTo>
                      <a:pt x="22" y="44"/>
                    </a:lnTo>
                    <a:lnTo>
                      <a:pt x="9" y="47"/>
                    </a:lnTo>
                    <a:lnTo>
                      <a:pt x="3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1" name="Freeform 50"/>
              <p:cNvSpPr>
                <a:spLocks/>
              </p:cNvSpPr>
              <p:nvPr/>
            </p:nvSpPr>
            <p:spPr bwMode="auto">
              <a:xfrm>
                <a:off x="4884" y="2254"/>
                <a:ext cx="47" cy="54"/>
              </a:xfrm>
              <a:custGeom>
                <a:avLst/>
                <a:gdLst>
                  <a:gd name="T0" fmla="*/ 17 w 95"/>
                  <a:gd name="T1" fmla="*/ 101 h 108"/>
                  <a:gd name="T2" fmla="*/ 25 w 95"/>
                  <a:gd name="T3" fmla="*/ 93 h 108"/>
                  <a:gd name="T4" fmla="*/ 25 w 95"/>
                  <a:gd name="T5" fmla="*/ 73 h 108"/>
                  <a:gd name="T6" fmla="*/ 34 w 95"/>
                  <a:gd name="T7" fmla="*/ 53 h 108"/>
                  <a:gd name="T8" fmla="*/ 48 w 95"/>
                  <a:gd name="T9" fmla="*/ 31 h 108"/>
                  <a:gd name="T10" fmla="*/ 61 w 95"/>
                  <a:gd name="T11" fmla="*/ 22 h 108"/>
                  <a:gd name="T12" fmla="*/ 79 w 95"/>
                  <a:gd name="T13" fmla="*/ 13 h 108"/>
                  <a:gd name="T14" fmla="*/ 95 w 95"/>
                  <a:gd name="T15" fmla="*/ 5 h 108"/>
                  <a:gd name="T16" fmla="*/ 84 w 95"/>
                  <a:gd name="T17" fmla="*/ 0 h 108"/>
                  <a:gd name="T18" fmla="*/ 42 w 95"/>
                  <a:gd name="T19" fmla="*/ 13 h 108"/>
                  <a:gd name="T20" fmla="*/ 25 w 95"/>
                  <a:gd name="T21" fmla="*/ 33 h 108"/>
                  <a:gd name="T22" fmla="*/ 17 w 95"/>
                  <a:gd name="T23" fmla="*/ 48 h 108"/>
                  <a:gd name="T24" fmla="*/ 11 w 95"/>
                  <a:gd name="T25" fmla="*/ 64 h 108"/>
                  <a:gd name="T26" fmla="*/ 0 w 95"/>
                  <a:gd name="T27" fmla="*/ 108 h 108"/>
                  <a:gd name="T28" fmla="*/ 17 w 95"/>
                  <a:gd name="T29" fmla="*/ 10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" h="108">
                    <a:moveTo>
                      <a:pt x="17" y="101"/>
                    </a:moveTo>
                    <a:lnTo>
                      <a:pt x="25" y="93"/>
                    </a:lnTo>
                    <a:lnTo>
                      <a:pt x="25" y="73"/>
                    </a:lnTo>
                    <a:lnTo>
                      <a:pt x="34" y="53"/>
                    </a:lnTo>
                    <a:lnTo>
                      <a:pt x="48" y="31"/>
                    </a:lnTo>
                    <a:lnTo>
                      <a:pt x="61" y="22"/>
                    </a:lnTo>
                    <a:lnTo>
                      <a:pt x="79" y="13"/>
                    </a:lnTo>
                    <a:lnTo>
                      <a:pt x="95" y="5"/>
                    </a:lnTo>
                    <a:lnTo>
                      <a:pt x="84" y="0"/>
                    </a:lnTo>
                    <a:lnTo>
                      <a:pt x="42" y="13"/>
                    </a:lnTo>
                    <a:lnTo>
                      <a:pt x="25" y="33"/>
                    </a:lnTo>
                    <a:lnTo>
                      <a:pt x="17" y="48"/>
                    </a:lnTo>
                    <a:lnTo>
                      <a:pt x="11" y="64"/>
                    </a:lnTo>
                    <a:lnTo>
                      <a:pt x="0" y="108"/>
                    </a:lnTo>
                    <a:lnTo>
                      <a:pt x="17" y="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2" name="Freeform 51"/>
              <p:cNvSpPr>
                <a:spLocks/>
              </p:cNvSpPr>
              <p:nvPr/>
            </p:nvSpPr>
            <p:spPr bwMode="auto">
              <a:xfrm>
                <a:off x="4712" y="2010"/>
                <a:ext cx="214" cy="304"/>
              </a:xfrm>
              <a:custGeom>
                <a:avLst/>
                <a:gdLst>
                  <a:gd name="T0" fmla="*/ 152 w 428"/>
                  <a:gd name="T1" fmla="*/ 117 h 610"/>
                  <a:gd name="T2" fmla="*/ 156 w 428"/>
                  <a:gd name="T3" fmla="*/ 157 h 610"/>
                  <a:gd name="T4" fmla="*/ 174 w 428"/>
                  <a:gd name="T5" fmla="*/ 217 h 610"/>
                  <a:gd name="T6" fmla="*/ 178 w 428"/>
                  <a:gd name="T7" fmla="*/ 241 h 610"/>
                  <a:gd name="T8" fmla="*/ 164 w 428"/>
                  <a:gd name="T9" fmla="*/ 272 h 610"/>
                  <a:gd name="T10" fmla="*/ 171 w 428"/>
                  <a:gd name="T11" fmla="*/ 305 h 610"/>
                  <a:gd name="T12" fmla="*/ 161 w 428"/>
                  <a:gd name="T13" fmla="*/ 334 h 610"/>
                  <a:gd name="T14" fmla="*/ 150 w 428"/>
                  <a:gd name="T15" fmla="*/ 361 h 610"/>
                  <a:gd name="T16" fmla="*/ 164 w 428"/>
                  <a:gd name="T17" fmla="*/ 385 h 610"/>
                  <a:gd name="T18" fmla="*/ 194 w 428"/>
                  <a:gd name="T19" fmla="*/ 398 h 610"/>
                  <a:gd name="T20" fmla="*/ 225 w 428"/>
                  <a:gd name="T21" fmla="*/ 424 h 610"/>
                  <a:gd name="T22" fmla="*/ 262 w 428"/>
                  <a:gd name="T23" fmla="*/ 444 h 610"/>
                  <a:gd name="T24" fmla="*/ 285 w 428"/>
                  <a:gd name="T25" fmla="*/ 445 h 610"/>
                  <a:gd name="T26" fmla="*/ 300 w 428"/>
                  <a:gd name="T27" fmla="*/ 446 h 610"/>
                  <a:gd name="T28" fmla="*/ 331 w 428"/>
                  <a:gd name="T29" fmla="*/ 456 h 610"/>
                  <a:gd name="T30" fmla="*/ 347 w 428"/>
                  <a:gd name="T31" fmla="*/ 463 h 610"/>
                  <a:gd name="T32" fmla="*/ 376 w 428"/>
                  <a:gd name="T33" fmla="*/ 471 h 610"/>
                  <a:gd name="T34" fmla="*/ 401 w 428"/>
                  <a:gd name="T35" fmla="*/ 479 h 610"/>
                  <a:gd name="T36" fmla="*/ 367 w 428"/>
                  <a:gd name="T37" fmla="*/ 491 h 610"/>
                  <a:gd name="T38" fmla="*/ 328 w 428"/>
                  <a:gd name="T39" fmla="*/ 517 h 610"/>
                  <a:gd name="T40" fmla="*/ 338 w 428"/>
                  <a:gd name="T41" fmla="*/ 596 h 610"/>
                  <a:gd name="T42" fmla="*/ 293 w 428"/>
                  <a:gd name="T43" fmla="*/ 590 h 610"/>
                  <a:gd name="T44" fmla="*/ 259 w 428"/>
                  <a:gd name="T45" fmla="*/ 590 h 610"/>
                  <a:gd name="T46" fmla="*/ 224 w 428"/>
                  <a:gd name="T47" fmla="*/ 593 h 610"/>
                  <a:gd name="T48" fmla="*/ 187 w 428"/>
                  <a:gd name="T49" fmla="*/ 585 h 610"/>
                  <a:gd name="T50" fmla="*/ 159 w 428"/>
                  <a:gd name="T51" fmla="*/ 580 h 610"/>
                  <a:gd name="T52" fmla="*/ 135 w 428"/>
                  <a:gd name="T53" fmla="*/ 574 h 610"/>
                  <a:gd name="T54" fmla="*/ 107 w 428"/>
                  <a:gd name="T55" fmla="*/ 570 h 610"/>
                  <a:gd name="T56" fmla="*/ 85 w 428"/>
                  <a:gd name="T57" fmla="*/ 569 h 610"/>
                  <a:gd name="T58" fmla="*/ 66 w 428"/>
                  <a:gd name="T59" fmla="*/ 554 h 610"/>
                  <a:gd name="T60" fmla="*/ 53 w 428"/>
                  <a:gd name="T61" fmla="*/ 520 h 610"/>
                  <a:gd name="T62" fmla="*/ 42 w 428"/>
                  <a:gd name="T63" fmla="*/ 498 h 610"/>
                  <a:gd name="T64" fmla="*/ 0 w 428"/>
                  <a:gd name="T65" fmla="*/ 483 h 610"/>
                  <a:gd name="T66" fmla="*/ 47 w 428"/>
                  <a:gd name="T67" fmla="*/ 551 h 610"/>
                  <a:gd name="T68" fmla="*/ 62 w 428"/>
                  <a:gd name="T69" fmla="*/ 578 h 610"/>
                  <a:gd name="T70" fmla="*/ 82 w 428"/>
                  <a:gd name="T71" fmla="*/ 584 h 610"/>
                  <a:gd name="T72" fmla="*/ 123 w 428"/>
                  <a:gd name="T73" fmla="*/ 593 h 610"/>
                  <a:gd name="T74" fmla="*/ 152 w 428"/>
                  <a:gd name="T75" fmla="*/ 602 h 610"/>
                  <a:gd name="T76" fmla="*/ 184 w 428"/>
                  <a:gd name="T77" fmla="*/ 606 h 610"/>
                  <a:gd name="T78" fmla="*/ 204 w 428"/>
                  <a:gd name="T79" fmla="*/ 607 h 610"/>
                  <a:gd name="T80" fmla="*/ 237 w 428"/>
                  <a:gd name="T81" fmla="*/ 607 h 610"/>
                  <a:gd name="T82" fmla="*/ 260 w 428"/>
                  <a:gd name="T83" fmla="*/ 608 h 610"/>
                  <a:gd name="T84" fmla="*/ 287 w 428"/>
                  <a:gd name="T85" fmla="*/ 610 h 610"/>
                  <a:gd name="T86" fmla="*/ 324 w 428"/>
                  <a:gd name="T87" fmla="*/ 608 h 610"/>
                  <a:gd name="T88" fmla="*/ 351 w 428"/>
                  <a:gd name="T89" fmla="*/ 605 h 610"/>
                  <a:gd name="T90" fmla="*/ 363 w 428"/>
                  <a:gd name="T91" fmla="*/ 511 h 610"/>
                  <a:gd name="T92" fmla="*/ 349 w 428"/>
                  <a:gd name="T93" fmla="*/ 440 h 610"/>
                  <a:gd name="T94" fmla="*/ 249 w 428"/>
                  <a:gd name="T95" fmla="*/ 408 h 610"/>
                  <a:gd name="T96" fmla="*/ 214 w 428"/>
                  <a:gd name="T97" fmla="*/ 379 h 610"/>
                  <a:gd name="T98" fmla="*/ 187 w 428"/>
                  <a:gd name="T99" fmla="*/ 263 h 610"/>
                  <a:gd name="T100" fmla="*/ 198 w 428"/>
                  <a:gd name="T101" fmla="*/ 225 h 610"/>
                  <a:gd name="T102" fmla="*/ 178 w 428"/>
                  <a:gd name="T103" fmla="*/ 172 h 610"/>
                  <a:gd name="T104" fmla="*/ 172 w 428"/>
                  <a:gd name="T105" fmla="*/ 130 h 610"/>
                  <a:gd name="T106" fmla="*/ 172 w 428"/>
                  <a:gd name="T107" fmla="*/ 99 h 610"/>
                  <a:gd name="T108" fmla="*/ 133 w 428"/>
                  <a:gd name="T109" fmla="*/ 39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28" h="610">
                    <a:moveTo>
                      <a:pt x="133" y="39"/>
                    </a:moveTo>
                    <a:lnTo>
                      <a:pt x="141" y="65"/>
                    </a:lnTo>
                    <a:lnTo>
                      <a:pt x="141" y="82"/>
                    </a:lnTo>
                    <a:lnTo>
                      <a:pt x="152" y="113"/>
                    </a:lnTo>
                    <a:lnTo>
                      <a:pt x="152" y="117"/>
                    </a:lnTo>
                    <a:lnTo>
                      <a:pt x="154" y="124"/>
                    </a:lnTo>
                    <a:lnTo>
                      <a:pt x="156" y="134"/>
                    </a:lnTo>
                    <a:lnTo>
                      <a:pt x="156" y="142"/>
                    </a:lnTo>
                    <a:lnTo>
                      <a:pt x="156" y="149"/>
                    </a:lnTo>
                    <a:lnTo>
                      <a:pt x="156" y="157"/>
                    </a:lnTo>
                    <a:lnTo>
                      <a:pt x="157" y="167"/>
                    </a:lnTo>
                    <a:lnTo>
                      <a:pt x="161" y="179"/>
                    </a:lnTo>
                    <a:lnTo>
                      <a:pt x="167" y="193"/>
                    </a:lnTo>
                    <a:lnTo>
                      <a:pt x="172" y="206"/>
                    </a:lnTo>
                    <a:lnTo>
                      <a:pt x="174" y="217"/>
                    </a:lnTo>
                    <a:lnTo>
                      <a:pt x="175" y="221"/>
                    </a:lnTo>
                    <a:lnTo>
                      <a:pt x="176" y="223"/>
                    </a:lnTo>
                    <a:lnTo>
                      <a:pt x="179" y="227"/>
                    </a:lnTo>
                    <a:lnTo>
                      <a:pt x="180" y="233"/>
                    </a:lnTo>
                    <a:lnTo>
                      <a:pt x="178" y="241"/>
                    </a:lnTo>
                    <a:lnTo>
                      <a:pt x="173" y="247"/>
                    </a:lnTo>
                    <a:lnTo>
                      <a:pt x="168" y="250"/>
                    </a:lnTo>
                    <a:lnTo>
                      <a:pt x="165" y="255"/>
                    </a:lnTo>
                    <a:lnTo>
                      <a:pt x="164" y="263"/>
                    </a:lnTo>
                    <a:lnTo>
                      <a:pt x="164" y="272"/>
                    </a:lnTo>
                    <a:lnTo>
                      <a:pt x="164" y="276"/>
                    </a:lnTo>
                    <a:lnTo>
                      <a:pt x="164" y="279"/>
                    </a:lnTo>
                    <a:lnTo>
                      <a:pt x="166" y="286"/>
                    </a:lnTo>
                    <a:lnTo>
                      <a:pt x="169" y="296"/>
                    </a:lnTo>
                    <a:lnTo>
                      <a:pt x="171" y="305"/>
                    </a:lnTo>
                    <a:lnTo>
                      <a:pt x="172" y="312"/>
                    </a:lnTo>
                    <a:lnTo>
                      <a:pt x="172" y="316"/>
                    </a:lnTo>
                    <a:lnTo>
                      <a:pt x="171" y="318"/>
                    </a:lnTo>
                    <a:lnTo>
                      <a:pt x="166" y="325"/>
                    </a:lnTo>
                    <a:lnTo>
                      <a:pt x="161" y="334"/>
                    </a:lnTo>
                    <a:lnTo>
                      <a:pt x="158" y="341"/>
                    </a:lnTo>
                    <a:lnTo>
                      <a:pt x="156" y="348"/>
                    </a:lnTo>
                    <a:lnTo>
                      <a:pt x="153" y="354"/>
                    </a:lnTo>
                    <a:lnTo>
                      <a:pt x="151" y="358"/>
                    </a:lnTo>
                    <a:lnTo>
                      <a:pt x="150" y="361"/>
                    </a:lnTo>
                    <a:lnTo>
                      <a:pt x="149" y="363"/>
                    </a:lnTo>
                    <a:lnTo>
                      <a:pt x="149" y="368"/>
                    </a:lnTo>
                    <a:lnTo>
                      <a:pt x="151" y="375"/>
                    </a:lnTo>
                    <a:lnTo>
                      <a:pt x="158" y="382"/>
                    </a:lnTo>
                    <a:lnTo>
                      <a:pt x="164" y="385"/>
                    </a:lnTo>
                    <a:lnTo>
                      <a:pt x="169" y="387"/>
                    </a:lnTo>
                    <a:lnTo>
                      <a:pt x="175" y="390"/>
                    </a:lnTo>
                    <a:lnTo>
                      <a:pt x="182" y="392"/>
                    </a:lnTo>
                    <a:lnTo>
                      <a:pt x="188" y="395"/>
                    </a:lnTo>
                    <a:lnTo>
                      <a:pt x="194" y="398"/>
                    </a:lnTo>
                    <a:lnTo>
                      <a:pt x="198" y="400"/>
                    </a:lnTo>
                    <a:lnTo>
                      <a:pt x="203" y="403"/>
                    </a:lnTo>
                    <a:lnTo>
                      <a:pt x="211" y="410"/>
                    </a:lnTo>
                    <a:lnTo>
                      <a:pt x="218" y="417"/>
                    </a:lnTo>
                    <a:lnTo>
                      <a:pt x="225" y="424"/>
                    </a:lnTo>
                    <a:lnTo>
                      <a:pt x="233" y="429"/>
                    </a:lnTo>
                    <a:lnTo>
                      <a:pt x="242" y="433"/>
                    </a:lnTo>
                    <a:lnTo>
                      <a:pt x="250" y="438"/>
                    </a:lnTo>
                    <a:lnTo>
                      <a:pt x="256" y="443"/>
                    </a:lnTo>
                    <a:lnTo>
                      <a:pt x="262" y="444"/>
                    </a:lnTo>
                    <a:lnTo>
                      <a:pt x="263" y="443"/>
                    </a:lnTo>
                    <a:lnTo>
                      <a:pt x="262" y="441"/>
                    </a:lnTo>
                    <a:lnTo>
                      <a:pt x="263" y="441"/>
                    </a:lnTo>
                    <a:lnTo>
                      <a:pt x="275" y="444"/>
                    </a:lnTo>
                    <a:lnTo>
                      <a:pt x="285" y="445"/>
                    </a:lnTo>
                    <a:lnTo>
                      <a:pt x="290" y="446"/>
                    </a:lnTo>
                    <a:lnTo>
                      <a:pt x="294" y="446"/>
                    </a:lnTo>
                    <a:lnTo>
                      <a:pt x="296" y="446"/>
                    </a:lnTo>
                    <a:lnTo>
                      <a:pt x="297" y="446"/>
                    </a:lnTo>
                    <a:lnTo>
                      <a:pt x="300" y="446"/>
                    </a:lnTo>
                    <a:lnTo>
                      <a:pt x="304" y="447"/>
                    </a:lnTo>
                    <a:lnTo>
                      <a:pt x="310" y="448"/>
                    </a:lnTo>
                    <a:lnTo>
                      <a:pt x="321" y="452"/>
                    </a:lnTo>
                    <a:lnTo>
                      <a:pt x="328" y="455"/>
                    </a:lnTo>
                    <a:lnTo>
                      <a:pt x="331" y="456"/>
                    </a:lnTo>
                    <a:lnTo>
                      <a:pt x="332" y="458"/>
                    </a:lnTo>
                    <a:lnTo>
                      <a:pt x="332" y="458"/>
                    </a:lnTo>
                    <a:lnTo>
                      <a:pt x="334" y="459"/>
                    </a:lnTo>
                    <a:lnTo>
                      <a:pt x="338" y="460"/>
                    </a:lnTo>
                    <a:lnTo>
                      <a:pt x="347" y="463"/>
                    </a:lnTo>
                    <a:lnTo>
                      <a:pt x="355" y="467"/>
                    </a:lnTo>
                    <a:lnTo>
                      <a:pt x="362" y="469"/>
                    </a:lnTo>
                    <a:lnTo>
                      <a:pt x="366" y="471"/>
                    </a:lnTo>
                    <a:lnTo>
                      <a:pt x="372" y="471"/>
                    </a:lnTo>
                    <a:lnTo>
                      <a:pt x="376" y="471"/>
                    </a:lnTo>
                    <a:lnTo>
                      <a:pt x="377" y="470"/>
                    </a:lnTo>
                    <a:lnTo>
                      <a:pt x="379" y="470"/>
                    </a:lnTo>
                    <a:lnTo>
                      <a:pt x="386" y="471"/>
                    </a:lnTo>
                    <a:lnTo>
                      <a:pt x="395" y="475"/>
                    </a:lnTo>
                    <a:lnTo>
                      <a:pt x="401" y="479"/>
                    </a:lnTo>
                    <a:lnTo>
                      <a:pt x="404" y="484"/>
                    </a:lnTo>
                    <a:lnTo>
                      <a:pt x="405" y="485"/>
                    </a:lnTo>
                    <a:lnTo>
                      <a:pt x="374" y="489"/>
                    </a:lnTo>
                    <a:lnTo>
                      <a:pt x="372" y="489"/>
                    </a:lnTo>
                    <a:lnTo>
                      <a:pt x="367" y="491"/>
                    </a:lnTo>
                    <a:lnTo>
                      <a:pt x="359" y="494"/>
                    </a:lnTo>
                    <a:lnTo>
                      <a:pt x="351" y="500"/>
                    </a:lnTo>
                    <a:lnTo>
                      <a:pt x="343" y="507"/>
                    </a:lnTo>
                    <a:lnTo>
                      <a:pt x="335" y="513"/>
                    </a:lnTo>
                    <a:lnTo>
                      <a:pt x="328" y="517"/>
                    </a:lnTo>
                    <a:lnTo>
                      <a:pt x="326" y="520"/>
                    </a:lnTo>
                    <a:lnTo>
                      <a:pt x="306" y="542"/>
                    </a:lnTo>
                    <a:lnTo>
                      <a:pt x="312" y="562"/>
                    </a:lnTo>
                    <a:lnTo>
                      <a:pt x="326" y="582"/>
                    </a:lnTo>
                    <a:lnTo>
                      <a:pt x="338" y="596"/>
                    </a:lnTo>
                    <a:lnTo>
                      <a:pt x="316" y="590"/>
                    </a:lnTo>
                    <a:lnTo>
                      <a:pt x="313" y="590"/>
                    </a:lnTo>
                    <a:lnTo>
                      <a:pt x="308" y="590"/>
                    </a:lnTo>
                    <a:lnTo>
                      <a:pt x="300" y="590"/>
                    </a:lnTo>
                    <a:lnTo>
                      <a:pt x="293" y="590"/>
                    </a:lnTo>
                    <a:lnTo>
                      <a:pt x="286" y="590"/>
                    </a:lnTo>
                    <a:lnTo>
                      <a:pt x="279" y="590"/>
                    </a:lnTo>
                    <a:lnTo>
                      <a:pt x="271" y="590"/>
                    </a:lnTo>
                    <a:lnTo>
                      <a:pt x="264" y="590"/>
                    </a:lnTo>
                    <a:lnTo>
                      <a:pt x="259" y="590"/>
                    </a:lnTo>
                    <a:lnTo>
                      <a:pt x="253" y="590"/>
                    </a:lnTo>
                    <a:lnTo>
                      <a:pt x="245" y="591"/>
                    </a:lnTo>
                    <a:lnTo>
                      <a:pt x="237" y="591"/>
                    </a:lnTo>
                    <a:lnTo>
                      <a:pt x="230" y="592"/>
                    </a:lnTo>
                    <a:lnTo>
                      <a:pt x="224" y="593"/>
                    </a:lnTo>
                    <a:lnTo>
                      <a:pt x="219" y="593"/>
                    </a:lnTo>
                    <a:lnTo>
                      <a:pt x="218" y="593"/>
                    </a:lnTo>
                    <a:lnTo>
                      <a:pt x="197" y="590"/>
                    </a:lnTo>
                    <a:lnTo>
                      <a:pt x="194" y="589"/>
                    </a:lnTo>
                    <a:lnTo>
                      <a:pt x="187" y="585"/>
                    </a:lnTo>
                    <a:lnTo>
                      <a:pt x="178" y="583"/>
                    </a:lnTo>
                    <a:lnTo>
                      <a:pt x="169" y="582"/>
                    </a:lnTo>
                    <a:lnTo>
                      <a:pt x="166" y="582"/>
                    </a:lnTo>
                    <a:lnTo>
                      <a:pt x="163" y="581"/>
                    </a:lnTo>
                    <a:lnTo>
                      <a:pt x="159" y="580"/>
                    </a:lnTo>
                    <a:lnTo>
                      <a:pt x="156" y="578"/>
                    </a:lnTo>
                    <a:lnTo>
                      <a:pt x="151" y="577"/>
                    </a:lnTo>
                    <a:lnTo>
                      <a:pt x="146" y="576"/>
                    </a:lnTo>
                    <a:lnTo>
                      <a:pt x="141" y="575"/>
                    </a:lnTo>
                    <a:lnTo>
                      <a:pt x="135" y="574"/>
                    </a:lnTo>
                    <a:lnTo>
                      <a:pt x="129" y="573"/>
                    </a:lnTo>
                    <a:lnTo>
                      <a:pt x="123" y="572"/>
                    </a:lnTo>
                    <a:lnTo>
                      <a:pt x="118" y="572"/>
                    </a:lnTo>
                    <a:lnTo>
                      <a:pt x="112" y="570"/>
                    </a:lnTo>
                    <a:lnTo>
                      <a:pt x="107" y="570"/>
                    </a:lnTo>
                    <a:lnTo>
                      <a:pt x="103" y="570"/>
                    </a:lnTo>
                    <a:lnTo>
                      <a:pt x="99" y="570"/>
                    </a:lnTo>
                    <a:lnTo>
                      <a:pt x="96" y="570"/>
                    </a:lnTo>
                    <a:lnTo>
                      <a:pt x="90" y="570"/>
                    </a:lnTo>
                    <a:lnTo>
                      <a:pt x="85" y="569"/>
                    </a:lnTo>
                    <a:lnTo>
                      <a:pt x="83" y="568"/>
                    </a:lnTo>
                    <a:lnTo>
                      <a:pt x="82" y="568"/>
                    </a:lnTo>
                    <a:lnTo>
                      <a:pt x="79" y="566"/>
                    </a:lnTo>
                    <a:lnTo>
                      <a:pt x="73" y="561"/>
                    </a:lnTo>
                    <a:lnTo>
                      <a:pt x="66" y="554"/>
                    </a:lnTo>
                    <a:lnTo>
                      <a:pt x="62" y="547"/>
                    </a:lnTo>
                    <a:lnTo>
                      <a:pt x="61" y="539"/>
                    </a:lnTo>
                    <a:lnTo>
                      <a:pt x="58" y="530"/>
                    </a:lnTo>
                    <a:lnTo>
                      <a:pt x="54" y="523"/>
                    </a:lnTo>
                    <a:lnTo>
                      <a:pt x="53" y="520"/>
                    </a:lnTo>
                    <a:lnTo>
                      <a:pt x="53" y="520"/>
                    </a:lnTo>
                    <a:lnTo>
                      <a:pt x="52" y="519"/>
                    </a:lnTo>
                    <a:lnTo>
                      <a:pt x="51" y="516"/>
                    </a:lnTo>
                    <a:lnTo>
                      <a:pt x="47" y="508"/>
                    </a:lnTo>
                    <a:lnTo>
                      <a:pt x="42" y="498"/>
                    </a:lnTo>
                    <a:lnTo>
                      <a:pt x="36" y="489"/>
                    </a:lnTo>
                    <a:lnTo>
                      <a:pt x="30" y="482"/>
                    </a:lnTo>
                    <a:lnTo>
                      <a:pt x="28" y="479"/>
                    </a:lnTo>
                    <a:lnTo>
                      <a:pt x="14" y="466"/>
                    </a:lnTo>
                    <a:lnTo>
                      <a:pt x="0" y="483"/>
                    </a:lnTo>
                    <a:lnTo>
                      <a:pt x="42" y="525"/>
                    </a:lnTo>
                    <a:lnTo>
                      <a:pt x="43" y="528"/>
                    </a:lnTo>
                    <a:lnTo>
                      <a:pt x="44" y="535"/>
                    </a:lnTo>
                    <a:lnTo>
                      <a:pt x="45" y="543"/>
                    </a:lnTo>
                    <a:lnTo>
                      <a:pt x="47" y="551"/>
                    </a:lnTo>
                    <a:lnTo>
                      <a:pt x="51" y="559"/>
                    </a:lnTo>
                    <a:lnTo>
                      <a:pt x="57" y="568"/>
                    </a:lnTo>
                    <a:lnTo>
                      <a:pt x="60" y="575"/>
                    </a:lnTo>
                    <a:lnTo>
                      <a:pt x="62" y="578"/>
                    </a:lnTo>
                    <a:lnTo>
                      <a:pt x="62" y="578"/>
                    </a:lnTo>
                    <a:lnTo>
                      <a:pt x="65" y="580"/>
                    </a:lnTo>
                    <a:lnTo>
                      <a:pt x="67" y="580"/>
                    </a:lnTo>
                    <a:lnTo>
                      <a:pt x="70" y="581"/>
                    </a:lnTo>
                    <a:lnTo>
                      <a:pt x="76" y="582"/>
                    </a:lnTo>
                    <a:lnTo>
                      <a:pt x="82" y="584"/>
                    </a:lnTo>
                    <a:lnTo>
                      <a:pt x="89" y="585"/>
                    </a:lnTo>
                    <a:lnTo>
                      <a:pt x="98" y="588"/>
                    </a:lnTo>
                    <a:lnTo>
                      <a:pt x="107" y="590"/>
                    </a:lnTo>
                    <a:lnTo>
                      <a:pt x="116" y="592"/>
                    </a:lnTo>
                    <a:lnTo>
                      <a:pt x="123" y="593"/>
                    </a:lnTo>
                    <a:lnTo>
                      <a:pt x="130" y="596"/>
                    </a:lnTo>
                    <a:lnTo>
                      <a:pt x="137" y="598"/>
                    </a:lnTo>
                    <a:lnTo>
                      <a:pt x="143" y="599"/>
                    </a:lnTo>
                    <a:lnTo>
                      <a:pt x="148" y="600"/>
                    </a:lnTo>
                    <a:lnTo>
                      <a:pt x="152" y="602"/>
                    </a:lnTo>
                    <a:lnTo>
                      <a:pt x="158" y="603"/>
                    </a:lnTo>
                    <a:lnTo>
                      <a:pt x="161" y="603"/>
                    </a:lnTo>
                    <a:lnTo>
                      <a:pt x="166" y="604"/>
                    </a:lnTo>
                    <a:lnTo>
                      <a:pt x="178" y="605"/>
                    </a:lnTo>
                    <a:lnTo>
                      <a:pt x="184" y="606"/>
                    </a:lnTo>
                    <a:lnTo>
                      <a:pt x="190" y="606"/>
                    </a:lnTo>
                    <a:lnTo>
                      <a:pt x="195" y="607"/>
                    </a:lnTo>
                    <a:lnTo>
                      <a:pt x="198" y="607"/>
                    </a:lnTo>
                    <a:lnTo>
                      <a:pt x="201" y="607"/>
                    </a:lnTo>
                    <a:lnTo>
                      <a:pt x="204" y="607"/>
                    </a:lnTo>
                    <a:lnTo>
                      <a:pt x="207" y="607"/>
                    </a:lnTo>
                    <a:lnTo>
                      <a:pt x="212" y="607"/>
                    </a:lnTo>
                    <a:lnTo>
                      <a:pt x="221" y="607"/>
                    </a:lnTo>
                    <a:lnTo>
                      <a:pt x="230" y="607"/>
                    </a:lnTo>
                    <a:lnTo>
                      <a:pt x="237" y="607"/>
                    </a:lnTo>
                    <a:lnTo>
                      <a:pt x="244" y="607"/>
                    </a:lnTo>
                    <a:lnTo>
                      <a:pt x="248" y="607"/>
                    </a:lnTo>
                    <a:lnTo>
                      <a:pt x="252" y="607"/>
                    </a:lnTo>
                    <a:lnTo>
                      <a:pt x="256" y="608"/>
                    </a:lnTo>
                    <a:lnTo>
                      <a:pt x="260" y="608"/>
                    </a:lnTo>
                    <a:lnTo>
                      <a:pt x="265" y="608"/>
                    </a:lnTo>
                    <a:lnTo>
                      <a:pt x="270" y="610"/>
                    </a:lnTo>
                    <a:lnTo>
                      <a:pt x="274" y="610"/>
                    </a:lnTo>
                    <a:lnTo>
                      <a:pt x="279" y="610"/>
                    </a:lnTo>
                    <a:lnTo>
                      <a:pt x="287" y="610"/>
                    </a:lnTo>
                    <a:lnTo>
                      <a:pt x="295" y="608"/>
                    </a:lnTo>
                    <a:lnTo>
                      <a:pt x="303" y="607"/>
                    </a:lnTo>
                    <a:lnTo>
                      <a:pt x="310" y="607"/>
                    </a:lnTo>
                    <a:lnTo>
                      <a:pt x="317" y="607"/>
                    </a:lnTo>
                    <a:lnTo>
                      <a:pt x="324" y="608"/>
                    </a:lnTo>
                    <a:lnTo>
                      <a:pt x="331" y="610"/>
                    </a:lnTo>
                    <a:lnTo>
                      <a:pt x="338" y="610"/>
                    </a:lnTo>
                    <a:lnTo>
                      <a:pt x="343" y="608"/>
                    </a:lnTo>
                    <a:lnTo>
                      <a:pt x="349" y="606"/>
                    </a:lnTo>
                    <a:lnTo>
                      <a:pt x="351" y="605"/>
                    </a:lnTo>
                    <a:lnTo>
                      <a:pt x="352" y="604"/>
                    </a:lnTo>
                    <a:lnTo>
                      <a:pt x="343" y="570"/>
                    </a:lnTo>
                    <a:lnTo>
                      <a:pt x="329" y="557"/>
                    </a:lnTo>
                    <a:lnTo>
                      <a:pt x="338" y="531"/>
                    </a:lnTo>
                    <a:lnTo>
                      <a:pt x="363" y="511"/>
                    </a:lnTo>
                    <a:lnTo>
                      <a:pt x="397" y="500"/>
                    </a:lnTo>
                    <a:lnTo>
                      <a:pt x="428" y="489"/>
                    </a:lnTo>
                    <a:lnTo>
                      <a:pt x="423" y="469"/>
                    </a:lnTo>
                    <a:lnTo>
                      <a:pt x="386" y="452"/>
                    </a:lnTo>
                    <a:lnTo>
                      <a:pt x="349" y="440"/>
                    </a:lnTo>
                    <a:lnTo>
                      <a:pt x="318" y="426"/>
                    </a:lnTo>
                    <a:lnTo>
                      <a:pt x="287" y="423"/>
                    </a:lnTo>
                    <a:lnTo>
                      <a:pt x="258" y="415"/>
                    </a:lnTo>
                    <a:lnTo>
                      <a:pt x="256" y="413"/>
                    </a:lnTo>
                    <a:lnTo>
                      <a:pt x="249" y="408"/>
                    </a:lnTo>
                    <a:lnTo>
                      <a:pt x="241" y="402"/>
                    </a:lnTo>
                    <a:lnTo>
                      <a:pt x="233" y="398"/>
                    </a:lnTo>
                    <a:lnTo>
                      <a:pt x="227" y="393"/>
                    </a:lnTo>
                    <a:lnTo>
                      <a:pt x="220" y="386"/>
                    </a:lnTo>
                    <a:lnTo>
                      <a:pt x="214" y="379"/>
                    </a:lnTo>
                    <a:lnTo>
                      <a:pt x="212" y="376"/>
                    </a:lnTo>
                    <a:lnTo>
                      <a:pt x="183" y="361"/>
                    </a:lnTo>
                    <a:lnTo>
                      <a:pt x="189" y="327"/>
                    </a:lnTo>
                    <a:lnTo>
                      <a:pt x="187" y="291"/>
                    </a:lnTo>
                    <a:lnTo>
                      <a:pt x="187" y="263"/>
                    </a:lnTo>
                    <a:lnTo>
                      <a:pt x="189" y="259"/>
                    </a:lnTo>
                    <a:lnTo>
                      <a:pt x="195" y="250"/>
                    </a:lnTo>
                    <a:lnTo>
                      <a:pt x="199" y="241"/>
                    </a:lnTo>
                    <a:lnTo>
                      <a:pt x="201" y="232"/>
                    </a:lnTo>
                    <a:lnTo>
                      <a:pt x="198" y="225"/>
                    </a:lnTo>
                    <a:lnTo>
                      <a:pt x="195" y="216"/>
                    </a:lnTo>
                    <a:lnTo>
                      <a:pt x="191" y="205"/>
                    </a:lnTo>
                    <a:lnTo>
                      <a:pt x="187" y="193"/>
                    </a:lnTo>
                    <a:lnTo>
                      <a:pt x="182" y="181"/>
                    </a:lnTo>
                    <a:lnTo>
                      <a:pt x="178" y="172"/>
                    </a:lnTo>
                    <a:lnTo>
                      <a:pt x="173" y="163"/>
                    </a:lnTo>
                    <a:lnTo>
                      <a:pt x="172" y="153"/>
                    </a:lnTo>
                    <a:lnTo>
                      <a:pt x="172" y="144"/>
                    </a:lnTo>
                    <a:lnTo>
                      <a:pt x="172" y="136"/>
                    </a:lnTo>
                    <a:lnTo>
                      <a:pt x="172" y="130"/>
                    </a:lnTo>
                    <a:lnTo>
                      <a:pt x="172" y="125"/>
                    </a:lnTo>
                    <a:lnTo>
                      <a:pt x="172" y="118"/>
                    </a:lnTo>
                    <a:lnTo>
                      <a:pt x="172" y="109"/>
                    </a:lnTo>
                    <a:lnTo>
                      <a:pt x="172" y="102"/>
                    </a:lnTo>
                    <a:lnTo>
                      <a:pt x="172" y="99"/>
                    </a:lnTo>
                    <a:lnTo>
                      <a:pt x="166" y="71"/>
                    </a:lnTo>
                    <a:lnTo>
                      <a:pt x="156" y="49"/>
                    </a:lnTo>
                    <a:lnTo>
                      <a:pt x="158" y="23"/>
                    </a:lnTo>
                    <a:lnTo>
                      <a:pt x="144" y="0"/>
                    </a:lnTo>
                    <a:lnTo>
                      <a:pt x="133" y="3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1" name="Text Box 52"/>
            <p:cNvSpPr txBox="1">
              <a:spLocks noChangeArrowheads="1"/>
            </p:cNvSpPr>
            <p:nvPr/>
          </p:nvSpPr>
          <p:spPr bwMode="auto">
            <a:xfrm>
              <a:off x="1481" y="2486"/>
              <a:ext cx="566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749" tIns="37874" rIns="75749" bIns="37874">
              <a:spAutoFit/>
            </a:bodyPr>
            <a:lstStyle>
              <a:lvl1pPr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79413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57238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136650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514475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19716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4288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28860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3432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latinLnBrk="0" hangingPunct="0"/>
              <a:r>
                <a:rPr kumimoji="0" lang="en-US" altLang="ko-KR" sz="1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customer</a:t>
              </a:r>
            </a:p>
          </p:txBody>
        </p:sp>
        <p:graphicFrame>
          <p:nvGraphicFramePr>
            <p:cNvPr id="12" name="Object 53"/>
            <p:cNvGraphicFramePr>
              <a:graphicFrameLocks noChangeAspect="1"/>
            </p:cNvGraphicFramePr>
            <p:nvPr/>
          </p:nvGraphicFramePr>
          <p:xfrm>
            <a:off x="1548" y="3291"/>
            <a:ext cx="396" cy="4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58" name="클립" r:id="rId3" imgW="2826720" imgH="3497040" progId="MS_ClipArt_Gallery.2">
                    <p:embed/>
                  </p:oleObj>
                </mc:Choice>
                <mc:Fallback>
                  <p:oleObj name="클립" r:id="rId3" imgW="2826720" imgH="34970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8" y="3291"/>
                          <a:ext cx="396" cy="4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 Box 54"/>
            <p:cNvSpPr txBox="1">
              <a:spLocks noChangeArrowheads="1"/>
            </p:cNvSpPr>
            <p:nvPr/>
          </p:nvSpPr>
          <p:spPr bwMode="auto">
            <a:xfrm>
              <a:off x="1287" y="3725"/>
              <a:ext cx="573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749" tIns="37874" rIns="75749" bIns="37874">
              <a:spAutoFit/>
            </a:bodyPr>
            <a:lstStyle>
              <a:lvl1pPr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79413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57238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136650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514475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19716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4288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28860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3432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latinLnBrk="0" hangingPunct="0"/>
              <a:r>
                <a:rPr kumimoji="0" lang="en-US" altLang="ko-KR" sz="1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merchant</a:t>
              </a:r>
            </a:p>
          </p:txBody>
        </p:sp>
        <p:sp>
          <p:nvSpPr>
            <p:cNvPr id="14" name="Text Box 55"/>
            <p:cNvSpPr txBox="1">
              <a:spLocks noChangeArrowheads="1"/>
            </p:cNvSpPr>
            <p:nvPr/>
          </p:nvSpPr>
          <p:spPr bwMode="auto">
            <a:xfrm>
              <a:off x="3452" y="2561"/>
              <a:ext cx="234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749" tIns="37874" rIns="75749" bIns="37874">
              <a:spAutoFit/>
            </a:bodyPr>
            <a:lstStyle>
              <a:lvl1pPr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79413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57238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136650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514475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19716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4288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28860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3432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latinLnBrk="0" hangingPunct="0"/>
              <a:r>
                <a:rPr kumimoji="0" lang="en-US" altLang="ko-KR" sz="13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CA</a:t>
              </a:r>
            </a:p>
          </p:txBody>
        </p:sp>
        <p:sp>
          <p:nvSpPr>
            <p:cNvPr id="15" name="AutoShape 56"/>
            <p:cNvSpPr>
              <a:spLocks noChangeArrowheads="1"/>
            </p:cNvSpPr>
            <p:nvPr/>
          </p:nvSpPr>
          <p:spPr bwMode="auto">
            <a:xfrm>
              <a:off x="3879" y="2674"/>
              <a:ext cx="1497" cy="700"/>
            </a:xfrm>
            <a:prstGeom prst="foldedCorner">
              <a:avLst>
                <a:gd name="adj" fmla="val 12500"/>
              </a:avLst>
            </a:prstGeom>
            <a:solidFill>
              <a:srgbClr val="CC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749" tIns="37874" rIns="75749" bIns="37874" anchor="ctr"/>
            <a:lstStyle>
              <a:lvl1pPr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79413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57238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136650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514475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19716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4288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28860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3432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latinLnBrk="0" hangingPunct="0">
                <a:buFont typeface="Wingdings" panose="05000000000000000000" pitchFamily="2" charset="2"/>
                <a:buChar char="q"/>
              </a:pPr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CA’s Key management</a:t>
              </a:r>
            </a:p>
            <a:p>
              <a:pPr eaLnBrk="0" latinLnBrk="0" hangingPunct="0">
                <a:buFont typeface="Wingdings" panose="05000000000000000000" pitchFamily="2" charset="2"/>
                <a:buChar char="q"/>
              </a:pPr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Certificate, CRL Manag.</a:t>
              </a:r>
            </a:p>
            <a:p>
              <a:pPr eaLnBrk="0" latinLnBrk="0" hangingPunct="0">
                <a:buFont typeface="Wingdings" panose="05000000000000000000" pitchFamily="2" charset="2"/>
                <a:buChar char="q"/>
              </a:pPr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Directory System Manag.</a:t>
              </a:r>
            </a:p>
            <a:p>
              <a:pPr eaLnBrk="0" latinLnBrk="0" hangingPunct="0">
                <a:buFont typeface="Wingdings" panose="05000000000000000000" pitchFamily="2" charset="2"/>
                <a:buChar char="q"/>
              </a:pPr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Audit</a:t>
              </a:r>
            </a:p>
            <a:p>
              <a:pPr eaLnBrk="0" latinLnBrk="0" hangingPunct="0">
                <a:buFont typeface="Wingdings" panose="05000000000000000000" pitchFamily="2" charset="2"/>
                <a:buChar char="q"/>
              </a:pPr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Time-Stamping Services</a:t>
              </a:r>
            </a:p>
          </p:txBody>
        </p:sp>
        <p:sp>
          <p:nvSpPr>
            <p:cNvPr id="16" name="AutoShape 57"/>
            <p:cNvSpPr>
              <a:spLocks noChangeArrowheads="1"/>
            </p:cNvSpPr>
            <p:nvPr/>
          </p:nvSpPr>
          <p:spPr bwMode="auto">
            <a:xfrm>
              <a:off x="3879" y="2181"/>
              <a:ext cx="1497" cy="452"/>
            </a:xfrm>
            <a:prstGeom prst="foldedCorner">
              <a:avLst>
                <a:gd name="adj" fmla="val 12500"/>
              </a:avLst>
            </a:prstGeom>
            <a:solidFill>
              <a:srgbClr val="CC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749" tIns="37874" rIns="75749" bIns="37874" anchor="ctr"/>
            <a:lstStyle>
              <a:lvl1pPr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79413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57238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136650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514475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19716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4288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28860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3432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latinLnBrk="0" hangingPunct="0">
                <a:buFont typeface="Wingdings" panose="05000000000000000000" pitchFamily="2" charset="2"/>
                <a:buChar char="q"/>
              </a:pPr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Policy Management</a:t>
              </a:r>
            </a:p>
            <a:p>
              <a:pPr eaLnBrk="0" latinLnBrk="0" hangingPunct="0">
                <a:buFont typeface="Wingdings" panose="05000000000000000000" pitchFamily="2" charset="2"/>
                <a:buNone/>
              </a:pPr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   </a:t>
              </a:r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sym typeface="Wingdings" panose="05000000000000000000" pitchFamily="2" charset="2"/>
                </a:rPr>
                <a:t></a:t>
              </a:r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Certificate policy</a:t>
              </a:r>
            </a:p>
            <a:p>
              <a:pPr eaLnBrk="0" latinLnBrk="0" hangingPunct="0">
                <a:buFont typeface="Wingdings" panose="05000000000000000000" pitchFamily="2" charset="2"/>
                <a:buNone/>
              </a:pPr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sym typeface="Wingdings" panose="05000000000000000000" pitchFamily="2" charset="2"/>
                </a:rPr>
                <a:t>     </a:t>
              </a:r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CPS   </a:t>
              </a:r>
            </a:p>
          </p:txBody>
        </p:sp>
        <p:sp>
          <p:nvSpPr>
            <p:cNvPr id="17" name="Line 58"/>
            <p:cNvSpPr>
              <a:spLocks noChangeShapeType="1"/>
            </p:cNvSpPr>
            <p:nvPr/>
          </p:nvSpPr>
          <p:spPr bwMode="auto">
            <a:xfrm>
              <a:off x="2063" y="2427"/>
              <a:ext cx="131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8" name="Rectangle 59"/>
            <p:cNvSpPr>
              <a:spLocks noChangeArrowheads="1"/>
            </p:cNvSpPr>
            <p:nvPr/>
          </p:nvSpPr>
          <p:spPr bwMode="auto">
            <a:xfrm>
              <a:off x="2063" y="2262"/>
              <a:ext cx="125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749" tIns="37874" rIns="75749" bIns="37874">
              <a:spAutoFit/>
            </a:bodyPr>
            <a:lstStyle>
              <a:lvl1pPr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79413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57238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136650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514475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19716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4288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28860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3432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latinLnBrk="0" hangingPunct="0">
                <a:buFont typeface="Wingdings" panose="05000000000000000000" pitchFamily="2" charset="2"/>
                <a:buNone/>
              </a:pPr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(2)  I.D. info &amp; Public Key</a:t>
              </a:r>
            </a:p>
          </p:txBody>
        </p:sp>
        <p:sp>
          <p:nvSpPr>
            <p:cNvPr id="19" name="Rectangle 60"/>
            <p:cNvSpPr>
              <a:spLocks noChangeArrowheads="1"/>
            </p:cNvSpPr>
            <p:nvPr/>
          </p:nvSpPr>
          <p:spPr bwMode="auto">
            <a:xfrm>
              <a:off x="2276" y="2521"/>
              <a:ext cx="75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749" tIns="37874" rIns="75749" bIns="37874">
              <a:spAutoFit/>
            </a:bodyPr>
            <a:lstStyle>
              <a:lvl1pPr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79413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57238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136650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514475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19716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4288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28860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3432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latinLnBrk="0" hangingPunct="0">
                <a:buFont typeface="Wingdings" panose="05000000000000000000" pitchFamily="2" charset="2"/>
                <a:buNone/>
              </a:pPr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(3)  Certificate</a:t>
              </a:r>
            </a:p>
          </p:txBody>
        </p:sp>
        <p:sp>
          <p:nvSpPr>
            <p:cNvPr id="20" name="Line 61"/>
            <p:cNvSpPr>
              <a:spLocks noChangeShapeType="1"/>
            </p:cNvSpPr>
            <p:nvPr/>
          </p:nvSpPr>
          <p:spPr bwMode="auto">
            <a:xfrm>
              <a:off x="2063" y="2510"/>
              <a:ext cx="131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1" name="Line 62"/>
            <p:cNvSpPr>
              <a:spLocks noChangeShapeType="1"/>
            </p:cNvSpPr>
            <p:nvPr/>
          </p:nvSpPr>
          <p:spPr bwMode="auto">
            <a:xfrm flipV="1">
              <a:off x="1636" y="2674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2" name="Rectangle 63"/>
            <p:cNvSpPr>
              <a:spLocks noChangeArrowheads="1"/>
            </p:cNvSpPr>
            <p:nvPr/>
          </p:nvSpPr>
          <p:spPr bwMode="auto">
            <a:xfrm>
              <a:off x="956" y="2850"/>
              <a:ext cx="743" cy="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749" tIns="37874" rIns="75749" bIns="37874">
              <a:spAutoFit/>
            </a:bodyPr>
            <a:lstStyle>
              <a:lvl1pPr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79413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57238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136650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514475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19716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4288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28860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3432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latinLnBrk="0" hangingPunct="0">
                <a:buFont typeface="Wingdings" panose="05000000000000000000" pitchFamily="2" charset="2"/>
                <a:buNone/>
              </a:pPr>
              <a:r>
                <a:rPr kumimoji="0" lang="ko-KR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(7) </a:t>
              </a:r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Service or </a:t>
              </a:r>
            </a:p>
            <a:p>
              <a:pPr eaLnBrk="0" latinLnBrk="0" hangingPunct="0">
                <a:buFont typeface="Wingdings" panose="05000000000000000000" pitchFamily="2" charset="2"/>
                <a:buNone/>
              </a:pPr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    Products</a:t>
              </a:r>
            </a:p>
          </p:txBody>
        </p:sp>
        <p:sp>
          <p:nvSpPr>
            <p:cNvPr id="23" name="Line 64"/>
            <p:cNvSpPr>
              <a:spLocks noChangeShapeType="1"/>
            </p:cNvSpPr>
            <p:nvPr/>
          </p:nvSpPr>
          <p:spPr bwMode="auto">
            <a:xfrm flipV="1">
              <a:off x="1753" y="2674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4" name="Rectangle 65"/>
            <p:cNvSpPr>
              <a:spLocks noChangeArrowheads="1"/>
            </p:cNvSpPr>
            <p:nvPr/>
          </p:nvSpPr>
          <p:spPr bwMode="auto">
            <a:xfrm>
              <a:off x="1714" y="2865"/>
              <a:ext cx="1211" cy="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749" tIns="37874" rIns="75749" bIns="37874">
              <a:spAutoFit/>
            </a:bodyPr>
            <a:lstStyle>
              <a:lvl1pPr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79413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57238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136650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514475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19716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4288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28860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3432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latinLnBrk="0" hangingPunct="0">
                <a:buFont typeface="Wingdings" panose="05000000000000000000" pitchFamily="2" charset="2"/>
                <a:buNone/>
              </a:pPr>
              <a:r>
                <a:rPr kumimoji="0" lang="ko-KR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(4) </a:t>
              </a:r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Oder, Payment info,</a:t>
              </a:r>
            </a:p>
            <a:p>
              <a:pPr eaLnBrk="0" latinLnBrk="0" hangingPunct="0">
                <a:buFont typeface="Wingdings" panose="05000000000000000000" pitchFamily="2" charset="2"/>
                <a:buNone/>
              </a:pPr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    Certificate</a:t>
              </a:r>
            </a:p>
          </p:txBody>
        </p:sp>
        <p:sp>
          <p:nvSpPr>
            <p:cNvPr id="25" name="Line 66"/>
            <p:cNvSpPr>
              <a:spLocks noChangeShapeType="1"/>
            </p:cNvSpPr>
            <p:nvPr/>
          </p:nvSpPr>
          <p:spPr bwMode="auto">
            <a:xfrm flipV="1">
              <a:off x="1985" y="2757"/>
              <a:ext cx="1474" cy="7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6" name="Rectangle 67"/>
            <p:cNvSpPr>
              <a:spLocks noChangeArrowheads="1"/>
            </p:cNvSpPr>
            <p:nvPr/>
          </p:nvSpPr>
          <p:spPr bwMode="auto">
            <a:xfrm>
              <a:off x="2645" y="3043"/>
              <a:ext cx="76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749" tIns="37874" rIns="75749" bIns="37874">
              <a:spAutoFit/>
            </a:bodyPr>
            <a:lstStyle>
              <a:lvl1pPr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79413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57238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136650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514475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19716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4288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28860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3432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latinLnBrk="0" hangingPunct="0">
                <a:buFont typeface="Wingdings" panose="05000000000000000000" pitchFamily="2" charset="2"/>
                <a:buNone/>
              </a:pPr>
              <a:r>
                <a:rPr kumimoji="0" lang="ko-KR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(5) </a:t>
              </a:r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access CRL</a:t>
              </a:r>
            </a:p>
          </p:txBody>
        </p:sp>
        <p:sp>
          <p:nvSpPr>
            <p:cNvPr id="27" name="Line 68"/>
            <p:cNvSpPr>
              <a:spLocks noChangeShapeType="1"/>
            </p:cNvSpPr>
            <p:nvPr/>
          </p:nvSpPr>
          <p:spPr bwMode="auto">
            <a:xfrm flipV="1">
              <a:off x="2063" y="2839"/>
              <a:ext cx="1474" cy="7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8" name="Rectangle 69"/>
            <p:cNvSpPr>
              <a:spLocks noChangeArrowheads="1"/>
            </p:cNvSpPr>
            <p:nvPr/>
          </p:nvSpPr>
          <p:spPr bwMode="auto">
            <a:xfrm>
              <a:off x="2451" y="3373"/>
              <a:ext cx="1081" cy="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749" tIns="37874" rIns="75749" bIns="37874">
              <a:spAutoFit/>
            </a:bodyPr>
            <a:lstStyle>
              <a:lvl1pPr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379413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757238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136650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1514475" defTabSz="75723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19716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4288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28860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343275" defTabSz="757238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latinLnBrk="0" hangingPunct="0">
                <a:buFont typeface="Wingdings" panose="05000000000000000000" pitchFamily="2" charset="2"/>
                <a:buNone/>
              </a:pPr>
              <a:r>
                <a:rPr kumimoji="0" lang="ko-KR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(6) </a:t>
              </a:r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CRL or </a:t>
              </a:r>
            </a:p>
            <a:p>
              <a:pPr eaLnBrk="0" latinLnBrk="0" hangingPunct="0">
                <a:buFont typeface="Wingdings" panose="05000000000000000000" pitchFamily="2" charset="2"/>
                <a:buNone/>
              </a:pPr>
              <a:r>
                <a:rPr kumimoji="0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    specific Certificate</a:t>
              </a:r>
            </a:p>
          </p:txBody>
        </p:sp>
        <p:graphicFrame>
          <p:nvGraphicFramePr>
            <p:cNvPr id="29" name="Object 70"/>
            <p:cNvGraphicFramePr>
              <a:graphicFrameLocks noChangeAspect="1"/>
            </p:cNvGraphicFramePr>
            <p:nvPr/>
          </p:nvGraphicFramePr>
          <p:xfrm>
            <a:off x="3409" y="2181"/>
            <a:ext cx="434" cy="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59" name="클립" r:id="rId5" imgW="3895920" imgH="3468960" progId="MS_ClipArt_Gallery.2">
                    <p:embed/>
                  </p:oleObj>
                </mc:Choice>
                <mc:Fallback>
                  <p:oleObj name="클립" r:id="rId5" imgW="3895920" imgH="34689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9" y="2181"/>
                          <a:ext cx="434" cy="3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3" name="직사각형 72"/>
          <p:cNvSpPr/>
          <p:nvPr/>
        </p:nvSpPr>
        <p:spPr>
          <a:xfrm>
            <a:off x="2927810" y="893848"/>
            <a:ext cx="5895457" cy="95623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- CA 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(Certification Authority</a:t>
            </a:r>
            <a:r>
              <a:rPr lang="en-US" altLang="ko-KR" sz="2000" dirty="0" smtClean="0">
                <a:solidFill>
                  <a:schemeClr val="bg1"/>
                </a:solidFill>
                <a:latin typeface="+mn-ea"/>
              </a:rPr>
              <a:t>) -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  <a:p>
            <a:pPr marL="447675" lvl="1" indent="-180975">
              <a:buFont typeface="Arial" panose="020B0604020202020204" pitchFamily="34" charset="0"/>
              <a:buChar char="•"/>
              <a:tabLst>
                <a:tab pos="447675" algn="l"/>
              </a:tabLst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신뢰할 수 있는 제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기관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marL="447675" lvl="1" indent="-180975">
              <a:buFont typeface="Arial" panose="020B0604020202020204" pitchFamily="34" charset="0"/>
              <a:buChar char="•"/>
              <a:tabLst>
                <a:tab pos="447675" algn="l"/>
              </a:tabLst>
            </a:pPr>
            <a:r>
              <a:rPr lang="ko-KR" altLang="en-US" dirty="0">
                <a:solidFill>
                  <a:schemeClr val="bg1"/>
                </a:solidFill>
                <a:latin typeface="+mn-ea"/>
              </a:rPr>
              <a:t>사용자의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공개키를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확인하여 인증서 </a:t>
            </a:r>
            <a:r>
              <a:rPr lang="ko-KR" altLang="en-US" dirty="0" smtClean="0">
                <a:solidFill>
                  <a:schemeClr val="bg1"/>
                </a:solidFill>
                <a:latin typeface="+mn-ea"/>
              </a:rPr>
              <a:t>발행</a:t>
            </a:r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617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인증서 발행 절차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48</a:t>
            </a:fld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826294" y="1484313"/>
            <a:ext cx="7491412" cy="3889375"/>
            <a:chOff x="896938" y="1629655"/>
            <a:chExt cx="7491412" cy="3889375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1036638" y="1809042"/>
              <a:ext cx="2100262" cy="287020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2565108"/>
                </p:ext>
              </p:extLst>
            </p:nvPr>
          </p:nvGraphicFramePr>
          <p:xfrm>
            <a:off x="896938" y="1669342"/>
            <a:ext cx="549275" cy="620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02" name="클립" r:id="rId4" imgW="1603080" imgH="1811160" progId="MS_ClipArt_Gallery.2">
                    <p:embed/>
                  </p:oleObj>
                </mc:Choice>
                <mc:Fallback>
                  <p:oleObj name="클립" r:id="rId4" imgW="1603080" imgH="18111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6938" y="1669342"/>
                          <a:ext cx="549275" cy="620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457325" y="1948742"/>
              <a:ext cx="1470025" cy="28098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1600">
                  <a:latin typeface="+mn-ea"/>
                </a:rPr>
                <a:t>사용자</a:t>
              </a:r>
            </a:p>
          </p:txBody>
        </p:sp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0407457"/>
                </p:ext>
              </p:extLst>
            </p:nvPr>
          </p:nvGraphicFramePr>
          <p:xfrm>
            <a:off x="2087563" y="2628192"/>
            <a:ext cx="700087" cy="371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03" name="클립" r:id="rId6" imgW="4606560" imgH="2437200" progId="MS_ClipArt_Gallery.2">
                    <p:embed/>
                  </p:oleObj>
                </mc:Choice>
                <mc:Fallback>
                  <p:oleObj name="클립" r:id="rId6" imgW="4606560" imgH="24372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87563" y="2628192"/>
                          <a:ext cx="700087" cy="371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0889001"/>
                </p:ext>
              </p:extLst>
            </p:nvPr>
          </p:nvGraphicFramePr>
          <p:xfrm>
            <a:off x="1387475" y="2672642"/>
            <a:ext cx="630238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04" name="클립" r:id="rId8" imgW="4583880" imgH="2373840" progId="MS_ClipArt_Gallery.2">
                    <p:embed/>
                  </p:oleObj>
                </mc:Choice>
                <mc:Fallback>
                  <p:oleObj name="클립" r:id="rId8" imgW="4583880" imgH="23738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7475" y="2672642"/>
                          <a:ext cx="630238" cy="327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457325" y="3069517"/>
              <a:ext cx="1204176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>
                  <a:latin typeface="+mn-ea"/>
                </a:rPr>
                <a:t>공개키쌍 생성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4467225" y="1809042"/>
              <a:ext cx="3711575" cy="167957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271032"/>
                </p:ext>
              </p:extLst>
            </p:nvPr>
          </p:nvGraphicFramePr>
          <p:xfrm>
            <a:off x="7758113" y="1629655"/>
            <a:ext cx="630237" cy="600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05" name="클립" r:id="rId10" imgW="3651480" imgH="3468960" progId="MS_ClipArt_Gallery.2">
                    <p:embed/>
                  </p:oleObj>
                </mc:Choice>
                <mc:Fallback>
                  <p:oleObj name="클립" r:id="rId10" imgW="3651480" imgH="34689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58113" y="1629655"/>
                          <a:ext cx="630237" cy="600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6148388" y="1948742"/>
              <a:ext cx="1470025" cy="28098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1600">
                  <a:latin typeface="+mn-ea"/>
                </a:rPr>
                <a:t>인증기관</a:t>
              </a:r>
              <a:r>
                <a:rPr lang="en-US" altLang="ko-KR" sz="1600">
                  <a:latin typeface="+mn-ea"/>
                </a:rPr>
                <a:t>(CA)</a:t>
              </a:r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49221112"/>
                </p:ext>
              </p:extLst>
            </p:nvPr>
          </p:nvGraphicFramePr>
          <p:xfrm>
            <a:off x="4678363" y="2628192"/>
            <a:ext cx="700087" cy="371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06" name="클립" r:id="rId12" imgW="4606560" imgH="2437200" progId="MS_ClipArt_Gallery.2">
                    <p:embed/>
                  </p:oleObj>
                </mc:Choice>
                <mc:Fallback>
                  <p:oleObj name="클립" r:id="rId12" imgW="4606560" imgH="24372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8363" y="2628192"/>
                          <a:ext cx="700087" cy="371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5" name="Group 14"/>
            <p:cNvGrpSpPr>
              <a:grpSpLocks/>
            </p:cNvGrpSpPr>
            <p:nvPr/>
          </p:nvGrpSpPr>
          <p:grpSpPr bwMode="auto">
            <a:xfrm>
              <a:off x="6754813" y="2369430"/>
              <a:ext cx="1120775" cy="995362"/>
              <a:chOff x="3840" y="3064"/>
              <a:chExt cx="768" cy="683"/>
            </a:xfrm>
          </p:grpSpPr>
          <p:graphicFrame>
            <p:nvGraphicFramePr>
              <p:cNvPr id="16" name="Object 15"/>
              <p:cNvGraphicFramePr>
                <a:graphicFrameLocks noChangeAspect="1"/>
              </p:cNvGraphicFramePr>
              <p:nvPr/>
            </p:nvGraphicFramePr>
            <p:xfrm>
              <a:off x="3840" y="3064"/>
              <a:ext cx="768" cy="6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07" name="클립" r:id="rId13" imgW="3129120" imgH="2781720" progId="MS_ClipArt_Gallery.2">
                      <p:embed/>
                    </p:oleObj>
                  </mc:Choice>
                  <mc:Fallback>
                    <p:oleObj name="클립" r:id="rId13" imgW="3129120" imgH="278172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0" y="3064"/>
                            <a:ext cx="768" cy="6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Object 16"/>
              <p:cNvGraphicFramePr>
                <a:graphicFrameLocks noChangeAspect="1"/>
              </p:cNvGraphicFramePr>
              <p:nvPr/>
            </p:nvGraphicFramePr>
            <p:xfrm>
              <a:off x="3936" y="3120"/>
              <a:ext cx="480" cy="2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08" name="클립" r:id="rId15" imgW="4606560" imgH="2437200" progId="MS_ClipArt_Gallery.2">
                      <p:embed/>
                    </p:oleObj>
                  </mc:Choice>
                  <mc:Fallback>
                    <p:oleObj name="클립" r:id="rId15" imgW="4606560" imgH="243720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36" y="3120"/>
                            <a:ext cx="480" cy="2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8" name="AutoShape 17"/>
            <p:cNvCxnSpPr>
              <a:cxnSpLocks noChangeShapeType="1"/>
            </p:cNvCxnSpPr>
            <p:nvPr/>
          </p:nvCxnSpPr>
          <p:spPr bwMode="auto">
            <a:xfrm>
              <a:off x="2787650" y="2813930"/>
              <a:ext cx="189071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3128315" y="2509130"/>
              <a:ext cx="1414170" cy="652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400">
                  <a:latin typeface="+mn-ea"/>
                </a:rPr>
                <a:t>인증서 발행 요청</a:t>
              </a:r>
            </a:p>
            <a:p>
              <a:pPr algn="ctr">
                <a:lnSpc>
                  <a:spcPct val="130000"/>
                </a:lnSpc>
              </a:pPr>
              <a:r>
                <a:rPr lang="ko-KR" altLang="en-US" sz="1400">
                  <a:latin typeface="+mn-ea"/>
                </a:rPr>
                <a:t>공개키 전달</a:t>
              </a: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5378450" y="2812342"/>
              <a:ext cx="14700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5255809" y="2788530"/>
              <a:ext cx="1527982" cy="372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400" dirty="0" err="1">
                  <a:latin typeface="+mn-ea"/>
                </a:rPr>
                <a:t>공개키에</a:t>
              </a:r>
              <a:r>
                <a:rPr lang="ko-KR" altLang="en-US" sz="1400" dirty="0">
                  <a:latin typeface="+mn-ea"/>
                </a:rPr>
                <a:t> 전자서명</a:t>
              </a: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467225" y="3839455"/>
              <a:ext cx="3711575" cy="167957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4953478"/>
                </p:ext>
              </p:extLst>
            </p:nvPr>
          </p:nvGraphicFramePr>
          <p:xfrm>
            <a:off x="4187825" y="3699755"/>
            <a:ext cx="769938" cy="560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09" name="클립" r:id="rId16" imgW="1440720" imgH="1049400" progId="MS_ClipArt_Gallery.2">
                    <p:embed/>
                  </p:oleObj>
                </mc:Choice>
                <mc:Fallback>
                  <p:oleObj name="클립" r:id="rId16" imgW="1440720" imgH="10494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7825" y="3699755"/>
                          <a:ext cx="769938" cy="560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027613" y="3909305"/>
              <a:ext cx="1470025" cy="2794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1600">
                  <a:latin typeface="+mn-ea"/>
                </a:rPr>
                <a:t>저장소</a:t>
              </a:r>
            </a:p>
          </p:txBody>
        </p:sp>
        <p:grpSp>
          <p:nvGrpSpPr>
            <p:cNvPr id="25" name="Group 24"/>
            <p:cNvGrpSpPr>
              <a:grpSpLocks/>
            </p:cNvGrpSpPr>
            <p:nvPr/>
          </p:nvGrpSpPr>
          <p:grpSpPr bwMode="auto">
            <a:xfrm>
              <a:off x="5027613" y="4328405"/>
              <a:ext cx="1120775" cy="996950"/>
              <a:chOff x="3840" y="3064"/>
              <a:chExt cx="768" cy="683"/>
            </a:xfrm>
          </p:grpSpPr>
          <p:graphicFrame>
            <p:nvGraphicFramePr>
              <p:cNvPr id="26" name="Object 25"/>
              <p:cNvGraphicFramePr>
                <a:graphicFrameLocks noChangeAspect="1"/>
              </p:cNvGraphicFramePr>
              <p:nvPr/>
            </p:nvGraphicFramePr>
            <p:xfrm>
              <a:off x="3840" y="3064"/>
              <a:ext cx="768" cy="6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10" name="클립" r:id="rId18" imgW="3129120" imgH="2781720" progId="MS_ClipArt_Gallery.2">
                      <p:embed/>
                    </p:oleObj>
                  </mc:Choice>
                  <mc:Fallback>
                    <p:oleObj name="클립" r:id="rId18" imgW="3129120" imgH="278172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0" y="3064"/>
                            <a:ext cx="768" cy="6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" name="Object 26"/>
              <p:cNvGraphicFramePr>
                <a:graphicFrameLocks noChangeAspect="1"/>
              </p:cNvGraphicFramePr>
              <p:nvPr/>
            </p:nvGraphicFramePr>
            <p:xfrm>
              <a:off x="3936" y="3120"/>
              <a:ext cx="480" cy="2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11" name="클립" r:id="rId19" imgW="4606560" imgH="2437200" progId="MS_ClipArt_Gallery.2">
                      <p:embed/>
                    </p:oleObj>
                  </mc:Choice>
                  <mc:Fallback>
                    <p:oleObj name="클립" r:id="rId19" imgW="4606560" imgH="243720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36" y="3120"/>
                            <a:ext cx="480" cy="2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8" name="Group 27"/>
            <p:cNvGrpSpPr>
              <a:grpSpLocks/>
            </p:cNvGrpSpPr>
            <p:nvPr/>
          </p:nvGrpSpPr>
          <p:grpSpPr bwMode="auto">
            <a:xfrm>
              <a:off x="5237163" y="4328405"/>
              <a:ext cx="1120775" cy="996950"/>
              <a:chOff x="3840" y="3064"/>
              <a:chExt cx="768" cy="683"/>
            </a:xfrm>
          </p:grpSpPr>
          <p:graphicFrame>
            <p:nvGraphicFramePr>
              <p:cNvPr id="29" name="Object 28"/>
              <p:cNvGraphicFramePr>
                <a:graphicFrameLocks noChangeAspect="1"/>
              </p:cNvGraphicFramePr>
              <p:nvPr/>
            </p:nvGraphicFramePr>
            <p:xfrm>
              <a:off x="3840" y="3064"/>
              <a:ext cx="768" cy="6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12" name="클립" r:id="rId20" imgW="3129120" imgH="2781720" progId="MS_ClipArt_Gallery.2">
                      <p:embed/>
                    </p:oleObj>
                  </mc:Choice>
                  <mc:Fallback>
                    <p:oleObj name="클립" r:id="rId20" imgW="3129120" imgH="278172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0" y="3064"/>
                            <a:ext cx="768" cy="6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29"/>
              <p:cNvGraphicFramePr>
                <a:graphicFrameLocks noChangeAspect="1"/>
              </p:cNvGraphicFramePr>
              <p:nvPr/>
            </p:nvGraphicFramePr>
            <p:xfrm>
              <a:off x="3936" y="3120"/>
              <a:ext cx="480" cy="2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13" name="클립" r:id="rId21" imgW="4606560" imgH="2437200" progId="MS_ClipArt_Gallery.2">
                      <p:embed/>
                    </p:oleObj>
                  </mc:Choice>
                  <mc:Fallback>
                    <p:oleObj name="클립" r:id="rId21" imgW="4606560" imgH="243720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36" y="3120"/>
                            <a:ext cx="480" cy="2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5448300" y="4328405"/>
              <a:ext cx="1119188" cy="996950"/>
              <a:chOff x="3840" y="3064"/>
              <a:chExt cx="768" cy="683"/>
            </a:xfrm>
          </p:grpSpPr>
          <p:graphicFrame>
            <p:nvGraphicFramePr>
              <p:cNvPr id="32" name="Object 31"/>
              <p:cNvGraphicFramePr>
                <a:graphicFrameLocks noChangeAspect="1"/>
              </p:cNvGraphicFramePr>
              <p:nvPr/>
            </p:nvGraphicFramePr>
            <p:xfrm>
              <a:off x="3840" y="3064"/>
              <a:ext cx="768" cy="6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14" name="클립" r:id="rId22" imgW="3129120" imgH="2781720" progId="MS_ClipArt_Gallery.2">
                      <p:embed/>
                    </p:oleObj>
                  </mc:Choice>
                  <mc:Fallback>
                    <p:oleObj name="클립" r:id="rId22" imgW="3129120" imgH="278172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0" y="3064"/>
                            <a:ext cx="768" cy="6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Object 32"/>
              <p:cNvGraphicFramePr>
                <a:graphicFrameLocks noChangeAspect="1"/>
              </p:cNvGraphicFramePr>
              <p:nvPr/>
            </p:nvGraphicFramePr>
            <p:xfrm>
              <a:off x="3936" y="3120"/>
              <a:ext cx="480" cy="2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15" name="클립" r:id="rId23" imgW="4606560" imgH="2437200" progId="MS_ClipArt_Gallery.2">
                      <p:embed/>
                    </p:oleObj>
                  </mc:Choice>
                  <mc:Fallback>
                    <p:oleObj name="클립" r:id="rId23" imgW="4606560" imgH="243720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36" y="3120"/>
                            <a:ext cx="480" cy="2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4" name="Group 33"/>
            <p:cNvGrpSpPr>
              <a:grpSpLocks/>
            </p:cNvGrpSpPr>
            <p:nvPr/>
          </p:nvGrpSpPr>
          <p:grpSpPr bwMode="auto">
            <a:xfrm>
              <a:off x="5657850" y="4328405"/>
              <a:ext cx="1120775" cy="996950"/>
              <a:chOff x="3840" y="3064"/>
              <a:chExt cx="768" cy="683"/>
            </a:xfrm>
          </p:grpSpPr>
          <p:graphicFrame>
            <p:nvGraphicFramePr>
              <p:cNvPr id="35" name="Object 34"/>
              <p:cNvGraphicFramePr>
                <a:graphicFrameLocks noChangeAspect="1"/>
              </p:cNvGraphicFramePr>
              <p:nvPr/>
            </p:nvGraphicFramePr>
            <p:xfrm>
              <a:off x="3840" y="3064"/>
              <a:ext cx="768" cy="6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16" name="클립" r:id="rId24" imgW="3129120" imgH="2781720" progId="MS_ClipArt_Gallery.2">
                      <p:embed/>
                    </p:oleObj>
                  </mc:Choice>
                  <mc:Fallback>
                    <p:oleObj name="클립" r:id="rId24" imgW="3129120" imgH="278172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0" y="3064"/>
                            <a:ext cx="768" cy="6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Object 35"/>
              <p:cNvGraphicFramePr>
                <a:graphicFrameLocks noChangeAspect="1"/>
              </p:cNvGraphicFramePr>
              <p:nvPr/>
            </p:nvGraphicFramePr>
            <p:xfrm>
              <a:off x="3936" y="3120"/>
              <a:ext cx="480" cy="2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17" name="클립" r:id="rId25" imgW="4606560" imgH="2437200" progId="MS_ClipArt_Gallery.2">
                      <p:embed/>
                    </p:oleObj>
                  </mc:Choice>
                  <mc:Fallback>
                    <p:oleObj name="클립" r:id="rId25" imgW="4606560" imgH="243720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36" y="3120"/>
                            <a:ext cx="480" cy="2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7" name="Group 36"/>
            <p:cNvGrpSpPr>
              <a:grpSpLocks/>
            </p:cNvGrpSpPr>
            <p:nvPr/>
          </p:nvGrpSpPr>
          <p:grpSpPr bwMode="auto">
            <a:xfrm>
              <a:off x="5867400" y="4328405"/>
              <a:ext cx="1120775" cy="996950"/>
              <a:chOff x="3840" y="3064"/>
              <a:chExt cx="768" cy="683"/>
            </a:xfrm>
          </p:grpSpPr>
          <p:graphicFrame>
            <p:nvGraphicFramePr>
              <p:cNvPr id="38" name="Object 37"/>
              <p:cNvGraphicFramePr>
                <a:graphicFrameLocks noChangeAspect="1"/>
              </p:cNvGraphicFramePr>
              <p:nvPr/>
            </p:nvGraphicFramePr>
            <p:xfrm>
              <a:off x="3840" y="3064"/>
              <a:ext cx="768" cy="6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18" name="클립" r:id="rId26" imgW="3129120" imgH="2781720" progId="MS_ClipArt_Gallery.2">
                      <p:embed/>
                    </p:oleObj>
                  </mc:Choice>
                  <mc:Fallback>
                    <p:oleObj name="클립" r:id="rId26" imgW="3129120" imgH="278172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0" y="3064"/>
                            <a:ext cx="768" cy="6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" name="Object 38"/>
              <p:cNvGraphicFramePr>
                <a:graphicFrameLocks noChangeAspect="1"/>
              </p:cNvGraphicFramePr>
              <p:nvPr/>
            </p:nvGraphicFramePr>
            <p:xfrm>
              <a:off x="3936" y="3120"/>
              <a:ext cx="480" cy="2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19" name="클립" r:id="rId27" imgW="4606560" imgH="2437200" progId="MS_ClipArt_Gallery.2">
                      <p:embed/>
                    </p:oleObj>
                  </mc:Choice>
                  <mc:Fallback>
                    <p:oleObj name="클립" r:id="rId27" imgW="4606560" imgH="243720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36" y="3120"/>
                            <a:ext cx="480" cy="2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0" name="Group 39"/>
            <p:cNvGrpSpPr>
              <a:grpSpLocks/>
            </p:cNvGrpSpPr>
            <p:nvPr/>
          </p:nvGrpSpPr>
          <p:grpSpPr bwMode="auto">
            <a:xfrm>
              <a:off x="6078538" y="4328405"/>
              <a:ext cx="1119187" cy="996950"/>
              <a:chOff x="3840" y="3064"/>
              <a:chExt cx="768" cy="683"/>
            </a:xfrm>
          </p:grpSpPr>
          <p:graphicFrame>
            <p:nvGraphicFramePr>
              <p:cNvPr id="41" name="Object 40"/>
              <p:cNvGraphicFramePr>
                <a:graphicFrameLocks noChangeAspect="1"/>
              </p:cNvGraphicFramePr>
              <p:nvPr/>
            </p:nvGraphicFramePr>
            <p:xfrm>
              <a:off x="3840" y="3064"/>
              <a:ext cx="768" cy="6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20" name="클립" r:id="rId28" imgW="3129120" imgH="2781720" progId="MS_ClipArt_Gallery.2">
                      <p:embed/>
                    </p:oleObj>
                  </mc:Choice>
                  <mc:Fallback>
                    <p:oleObj name="클립" r:id="rId28" imgW="3129120" imgH="278172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0" y="3064"/>
                            <a:ext cx="768" cy="6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" name="Object 41"/>
              <p:cNvGraphicFramePr>
                <a:graphicFrameLocks noChangeAspect="1"/>
              </p:cNvGraphicFramePr>
              <p:nvPr/>
            </p:nvGraphicFramePr>
            <p:xfrm>
              <a:off x="3936" y="3120"/>
              <a:ext cx="480" cy="2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21" name="클립" r:id="rId29" imgW="4606560" imgH="2437200" progId="MS_ClipArt_Gallery.2">
                      <p:embed/>
                    </p:oleObj>
                  </mc:Choice>
                  <mc:Fallback>
                    <p:oleObj name="클립" r:id="rId29" imgW="4606560" imgH="243720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36" y="3120"/>
                            <a:ext cx="480" cy="2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3" name="Group 42"/>
            <p:cNvGrpSpPr>
              <a:grpSpLocks/>
            </p:cNvGrpSpPr>
            <p:nvPr/>
          </p:nvGrpSpPr>
          <p:grpSpPr bwMode="auto">
            <a:xfrm>
              <a:off x="6288088" y="4328405"/>
              <a:ext cx="1120775" cy="996950"/>
              <a:chOff x="3840" y="3064"/>
              <a:chExt cx="768" cy="683"/>
            </a:xfrm>
          </p:grpSpPr>
          <p:graphicFrame>
            <p:nvGraphicFramePr>
              <p:cNvPr id="44" name="Object 43"/>
              <p:cNvGraphicFramePr>
                <a:graphicFrameLocks noChangeAspect="1"/>
              </p:cNvGraphicFramePr>
              <p:nvPr/>
            </p:nvGraphicFramePr>
            <p:xfrm>
              <a:off x="3840" y="3064"/>
              <a:ext cx="768" cy="6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22" name="클립" r:id="rId30" imgW="3129120" imgH="2781720" progId="MS_ClipArt_Gallery.2">
                      <p:embed/>
                    </p:oleObj>
                  </mc:Choice>
                  <mc:Fallback>
                    <p:oleObj name="클립" r:id="rId30" imgW="3129120" imgH="278172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0" y="3064"/>
                            <a:ext cx="768" cy="6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4"/>
              <p:cNvGraphicFramePr>
                <a:graphicFrameLocks noChangeAspect="1"/>
              </p:cNvGraphicFramePr>
              <p:nvPr/>
            </p:nvGraphicFramePr>
            <p:xfrm>
              <a:off x="3936" y="3120"/>
              <a:ext cx="480" cy="2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23" name="클립" r:id="rId31" imgW="4606560" imgH="2437200" progId="MS_ClipArt_Gallery.2">
                      <p:embed/>
                    </p:oleObj>
                  </mc:Choice>
                  <mc:Fallback>
                    <p:oleObj name="클립" r:id="rId31" imgW="4606560" imgH="243720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36" y="3120"/>
                            <a:ext cx="480" cy="2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6497638" y="4328405"/>
              <a:ext cx="1120775" cy="996950"/>
              <a:chOff x="3840" y="3064"/>
              <a:chExt cx="768" cy="683"/>
            </a:xfrm>
          </p:grpSpPr>
          <p:graphicFrame>
            <p:nvGraphicFramePr>
              <p:cNvPr id="47" name="Object 46"/>
              <p:cNvGraphicFramePr>
                <a:graphicFrameLocks noChangeAspect="1"/>
              </p:cNvGraphicFramePr>
              <p:nvPr/>
            </p:nvGraphicFramePr>
            <p:xfrm>
              <a:off x="3840" y="3064"/>
              <a:ext cx="768" cy="6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24" name="클립" r:id="rId32" imgW="3129120" imgH="2781720" progId="MS_ClipArt_Gallery.2">
                      <p:embed/>
                    </p:oleObj>
                  </mc:Choice>
                  <mc:Fallback>
                    <p:oleObj name="클립" r:id="rId32" imgW="3129120" imgH="278172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0" y="3064"/>
                            <a:ext cx="768" cy="6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" name="Object 47"/>
              <p:cNvGraphicFramePr>
                <a:graphicFrameLocks noChangeAspect="1"/>
              </p:cNvGraphicFramePr>
              <p:nvPr/>
            </p:nvGraphicFramePr>
            <p:xfrm>
              <a:off x="3936" y="3120"/>
              <a:ext cx="480" cy="2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25" name="클립" r:id="rId33" imgW="4606560" imgH="2437200" progId="MS_ClipArt_Gallery.2">
                      <p:embed/>
                    </p:oleObj>
                  </mc:Choice>
                  <mc:Fallback>
                    <p:oleObj name="클립" r:id="rId33" imgW="4606560" imgH="243720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36" y="3120"/>
                            <a:ext cx="480" cy="2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9" name="Group 48"/>
            <p:cNvGrpSpPr>
              <a:grpSpLocks/>
            </p:cNvGrpSpPr>
            <p:nvPr/>
          </p:nvGrpSpPr>
          <p:grpSpPr bwMode="auto">
            <a:xfrm>
              <a:off x="6708775" y="4328405"/>
              <a:ext cx="1119188" cy="996950"/>
              <a:chOff x="3840" y="3064"/>
              <a:chExt cx="768" cy="683"/>
            </a:xfrm>
          </p:grpSpPr>
          <p:graphicFrame>
            <p:nvGraphicFramePr>
              <p:cNvPr id="50" name="Object 49"/>
              <p:cNvGraphicFramePr>
                <a:graphicFrameLocks noChangeAspect="1"/>
              </p:cNvGraphicFramePr>
              <p:nvPr/>
            </p:nvGraphicFramePr>
            <p:xfrm>
              <a:off x="3840" y="3064"/>
              <a:ext cx="768" cy="6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26" name="클립" r:id="rId34" imgW="3129120" imgH="2781720" progId="MS_ClipArt_Gallery.2">
                      <p:embed/>
                    </p:oleObj>
                  </mc:Choice>
                  <mc:Fallback>
                    <p:oleObj name="클립" r:id="rId34" imgW="3129120" imgH="278172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0" y="3064"/>
                            <a:ext cx="768" cy="6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" name="Object 50"/>
              <p:cNvGraphicFramePr>
                <a:graphicFrameLocks noChangeAspect="1"/>
              </p:cNvGraphicFramePr>
              <p:nvPr/>
            </p:nvGraphicFramePr>
            <p:xfrm>
              <a:off x="3936" y="3120"/>
              <a:ext cx="480" cy="2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27" name="클립" r:id="rId35" imgW="4606560" imgH="2437200" progId="MS_ClipArt_Gallery.2">
                      <p:embed/>
                    </p:oleObj>
                  </mc:Choice>
                  <mc:Fallback>
                    <p:oleObj name="클립" r:id="rId35" imgW="4606560" imgH="243720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36" y="3120"/>
                            <a:ext cx="480" cy="2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2" name="Line 51"/>
            <p:cNvSpPr>
              <a:spLocks noChangeShapeType="1"/>
            </p:cNvSpPr>
            <p:nvPr/>
          </p:nvSpPr>
          <p:spPr bwMode="auto">
            <a:xfrm>
              <a:off x="7197725" y="3139367"/>
              <a:ext cx="0" cy="11890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53" name="Text Box 52"/>
            <p:cNvSpPr txBox="1">
              <a:spLocks noChangeArrowheads="1"/>
            </p:cNvSpPr>
            <p:nvPr/>
          </p:nvSpPr>
          <p:spPr bwMode="auto">
            <a:xfrm>
              <a:off x="7144901" y="3501317"/>
              <a:ext cx="1042273" cy="372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400">
                  <a:latin typeface="+mn-ea"/>
                </a:rPr>
                <a:t>인증서 저장</a:t>
              </a:r>
            </a:p>
          </p:txBody>
        </p:sp>
        <p:grpSp>
          <p:nvGrpSpPr>
            <p:cNvPr id="54" name="Group 53"/>
            <p:cNvGrpSpPr>
              <a:grpSpLocks/>
            </p:cNvGrpSpPr>
            <p:nvPr/>
          </p:nvGrpSpPr>
          <p:grpSpPr bwMode="auto">
            <a:xfrm>
              <a:off x="1527175" y="3488617"/>
              <a:ext cx="1120775" cy="996950"/>
              <a:chOff x="3840" y="3064"/>
              <a:chExt cx="768" cy="683"/>
            </a:xfrm>
          </p:grpSpPr>
          <p:graphicFrame>
            <p:nvGraphicFramePr>
              <p:cNvPr id="55" name="Object 54"/>
              <p:cNvGraphicFramePr>
                <a:graphicFrameLocks noChangeAspect="1"/>
              </p:cNvGraphicFramePr>
              <p:nvPr/>
            </p:nvGraphicFramePr>
            <p:xfrm>
              <a:off x="3840" y="3064"/>
              <a:ext cx="768" cy="6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28" name="클립" r:id="rId36" imgW="3129120" imgH="2781720" progId="MS_ClipArt_Gallery.2">
                      <p:embed/>
                    </p:oleObj>
                  </mc:Choice>
                  <mc:Fallback>
                    <p:oleObj name="클립" r:id="rId36" imgW="3129120" imgH="278172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0" y="3064"/>
                            <a:ext cx="768" cy="6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6" name="Object 55"/>
              <p:cNvGraphicFramePr>
                <a:graphicFrameLocks noChangeAspect="1"/>
              </p:cNvGraphicFramePr>
              <p:nvPr/>
            </p:nvGraphicFramePr>
            <p:xfrm>
              <a:off x="3936" y="3120"/>
              <a:ext cx="480" cy="2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29" name="클립" r:id="rId37" imgW="4606560" imgH="2437200" progId="MS_ClipArt_Gallery.2">
                      <p:embed/>
                    </p:oleObj>
                  </mc:Choice>
                  <mc:Fallback>
                    <p:oleObj name="클립" r:id="rId37" imgW="4606560" imgH="243720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36" y="3120"/>
                            <a:ext cx="480" cy="2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436813" y="3139367"/>
              <a:ext cx="4481512" cy="488950"/>
            </a:xfrm>
            <a:custGeom>
              <a:avLst/>
              <a:gdLst>
                <a:gd name="T0" fmla="*/ 3072 w 3072"/>
                <a:gd name="T1" fmla="*/ 0 h 336"/>
                <a:gd name="T2" fmla="*/ 3072 w 3072"/>
                <a:gd name="T3" fmla="*/ 336 h 336"/>
                <a:gd name="T4" fmla="*/ 0 w 3072"/>
                <a:gd name="T5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2" h="336">
                  <a:moveTo>
                    <a:pt x="3072" y="0"/>
                  </a:moveTo>
                  <a:lnTo>
                    <a:pt x="3072" y="336"/>
                  </a:lnTo>
                  <a:lnTo>
                    <a:pt x="0" y="33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58" name="Text Box 57"/>
            <p:cNvSpPr txBox="1">
              <a:spLocks noChangeArrowheads="1"/>
            </p:cNvSpPr>
            <p:nvPr/>
          </p:nvSpPr>
          <p:spPr bwMode="auto">
            <a:xfrm>
              <a:off x="1457325" y="4328405"/>
              <a:ext cx="1204176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>
                  <a:latin typeface="+mn-ea"/>
                </a:rPr>
                <a:t>사용자 인증서</a:t>
              </a:r>
            </a:p>
          </p:txBody>
        </p:sp>
      </p:grpSp>
      <p:sp>
        <p:nvSpPr>
          <p:cNvPr id="60" name="바닥글 개체 틀 5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1" name="날짜 개체 틀 6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422258"/>
      </p:ext>
    </p:extLst>
  </p:cSld>
  <p:clrMapOvr>
    <a:masterClrMapping/>
  </p:clrMapOvr>
  <p:transition spd="med">
    <p:pull dir="u"/>
    <p:sndAc>
      <p:stSnd>
        <p:snd r:embed="rId3" name="click.wav"/>
      </p:stSnd>
    </p:sndAc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공개키기반구조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PKI (Public Key Infrastructure)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49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997226" y="1340363"/>
            <a:ext cx="6440557" cy="4976191"/>
            <a:chOff x="997226" y="1013791"/>
            <a:chExt cx="6440557" cy="4976191"/>
          </a:xfrm>
        </p:grpSpPr>
        <p:sp>
          <p:nvSpPr>
            <p:cNvPr id="6" name="타원 5"/>
            <p:cNvSpPr/>
            <p:nvPr/>
          </p:nvSpPr>
          <p:spPr>
            <a:xfrm>
              <a:off x="4217504" y="1013791"/>
              <a:ext cx="708992" cy="708992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Root</a:t>
              </a:r>
            </a:p>
            <a:p>
              <a:pPr algn="ctr"/>
              <a:r>
                <a:rPr lang="en-US" altLang="ko-KR" sz="1100" dirty="0" smtClean="0"/>
                <a:t>CA</a:t>
              </a:r>
              <a:endParaRPr lang="ko-KR" altLang="en-US" sz="1100" dirty="0"/>
            </a:p>
          </p:txBody>
        </p:sp>
        <p:sp>
          <p:nvSpPr>
            <p:cNvPr id="7" name="타원 6"/>
            <p:cNvSpPr/>
            <p:nvPr/>
          </p:nvSpPr>
          <p:spPr>
            <a:xfrm>
              <a:off x="4217504" y="2471530"/>
              <a:ext cx="708992" cy="70899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CA</a:t>
              </a:r>
              <a:endParaRPr lang="ko-KR" altLang="en-US" sz="1100" dirty="0"/>
            </a:p>
          </p:txBody>
        </p:sp>
        <p:sp>
          <p:nvSpPr>
            <p:cNvPr id="8" name="타원 7"/>
            <p:cNvSpPr/>
            <p:nvPr/>
          </p:nvSpPr>
          <p:spPr>
            <a:xfrm>
              <a:off x="1706217" y="2471530"/>
              <a:ext cx="708992" cy="70899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CA</a:t>
              </a:r>
              <a:endParaRPr lang="ko-KR" altLang="en-US" sz="1100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6728791" y="2471530"/>
              <a:ext cx="708992" cy="70899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CA</a:t>
              </a:r>
              <a:endParaRPr lang="ko-KR" altLang="en-US" sz="1100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3508512" y="3929269"/>
              <a:ext cx="708992" cy="708992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RA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4926496" y="3929269"/>
              <a:ext cx="708992" cy="708992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sub</a:t>
              </a:r>
            </a:p>
            <a:p>
              <a:pPr algn="ctr"/>
              <a:r>
                <a:rPr lang="en-US" altLang="ko-KR" sz="1100" dirty="0" smtClean="0"/>
                <a:t>CA</a:t>
              </a:r>
              <a:endParaRPr lang="ko-KR" altLang="en-US" sz="1100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997226" y="5280990"/>
              <a:ext cx="708992" cy="708992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User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2415209" y="5280990"/>
              <a:ext cx="708992" cy="708992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mtClean="0">
                  <a:solidFill>
                    <a:schemeClr val="tx1"/>
                  </a:solidFill>
                </a:rPr>
                <a:t>User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3508512" y="5280990"/>
              <a:ext cx="708992" cy="708992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User 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926496" y="5280990"/>
              <a:ext cx="708992" cy="708992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User 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/>
            <p:cNvCxnSpPr>
              <a:stCxn id="6" idx="4"/>
              <a:endCxn id="7" idx="0"/>
            </p:cNvCxnSpPr>
            <p:nvPr/>
          </p:nvCxnSpPr>
          <p:spPr>
            <a:xfrm>
              <a:off x="4572000" y="1722783"/>
              <a:ext cx="0" cy="74874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6" idx="4"/>
              <a:endCxn id="8" idx="0"/>
            </p:cNvCxnSpPr>
            <p:nvPr/>
          </p:nvCxnSpPr>
          <p:spPr>
            <a:xfrm flipH="1">
              <a:off x="2060713" y="1722783"/>
              <a:ext cx="2511287" cy="74874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6" idx="4"/>
              <a:endCxn id="9" idx="0"/>
            </p:cNvCxnSpPr>
            <p:nvPr/>
          </p:nvCxnSpPr>
          <p:spPr>
            <a:xfrm>
              <a:off x="4572000" y="1722783"/>
              <a:ext cx="2511287" cy="74874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7" idx="4"/>
              <a:endCxn id="10" idx="0"/>
            </p:cNvCxnSpPr>
            <p:nvPr/>
          </p:nvCxnSpPr>
          <p:spPr>
            <a:xfrm flipH="1">
              <a:off x="3863008" y="3180522"/>
              <a:ext cx="708992" cy="74874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7" idx="4"/>
              <a:endCxn id="11" idx="0"/>
            </p:cNvCxnSpPr>
            <p:nvPr/>
          </p:nvCxnSpPr>
          <p:spPr>
            <a:xfrm>
              <a:off x="4572000" y="3180522"/>
              <a:ext cx="708992" cy="74874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11" idx="4"/>
              <a:endCxn id="15" idx="0"/>
            </p:cNvCxnSpPr>
            <p:nvPr/>
          </p:nvCxnSpPr>
          <p:spPr>
            <a:xfrm>
              <a:off x="5280992" y="4638261"/>
              <a:ext cx="0" cy="64272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10" idx="4"/>
              <a:endCxn id="14" idx="0"/>
            </p:cNvCxnSpPr>
            <p:nvPr/>
          </p:nvCxnSpPr>
          <p:spPr>
            <a:xfrm>
              <a:off x="3863008" y="4638261"/>
              <a:ext cx="0" cy="64272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8" idx="4"/>
              <a:endCxn id="13" idx="0"/>
            </p:cNvCxnSpPr>
            <p:nvPr/>
          </p:nvCxnSpPr>
          <p:spPr>
            <a:xfrm>
              <a:off x="2060713" y="3180522"/>
              <a:ext cx="708992" cy="21004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8" idx="4"/>
              <a:endCxn id="12" idx="0"/>
            </p:cNvCxnSpPr>
            <p:nvPr/>
          </p:nvCxnSpPr>
          <p:spPr>
            <a:xfrm flipH="1">
              <a:off x="1351722" y="3180522"/>
              <a:ext cx="708991" cy="210046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바닥글 개체 틀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26" name="날짜 개체 틀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403905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9004" y="5772068"/>
            <a:ext cx="74414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 smtClean="0">
                <a:sym typeface="Wingdings" panose="05000000000000000000" pitchFamily="2" charset="2"/>
              </a:rPr>
              <a:t>   </a:t>
            </a:r>
            <a:endParaRPr lang="ko-KR" altLang="en-US" sz="8000" dirty="0"/>
          </a:p>
        </p:txBody>
      </p:sp>
      <p:pic>
        <p:nvPicPr>
          <p:cNvPr id="6" name="Picture 2" descr="http://cfile7.uf.tistory.com/image/2475B23D548001B0230F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148" cy="597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14010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우리나라 공인인증체계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2588"/>
            <a:ext cx="9144000" cy="437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37952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인증서를 이용한 사용자 인증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51</a:t>
            </a:fld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925316" y="1594946"/>
            <a:ext cx="7293369" cy="1876124"/>
            <a:chOff x="925316" y="1594946"/>
            <a:chExt cx="7293369" cy="187612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4" t="73759" r="79787" b="4775"/>
            <a:stretch/>
          </p:blipFill>
          <p:spPr>
            <a:xfrm>
              <a:off x="934010" y="1857585"/>
              <a:ext cx="685048" cy="89887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98" t="2553" r="5839" b="77683"/>
            <a:stretch/>
          </p:blipFill>
          <p:spPr>
            <a:xfrm>
              <a:off x="7533637" y="1842170"/>
              <a:ext cx="685048" cy="9297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925316" y="2712370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Alice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74636" y="2712370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Bob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V="1">
              <a:off x="1619058" y="2312579"/>
              <a:ext cx="5914579" cy="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034"/>
            <p:cNvSpPr>
              <a:spLocks noChangeArrowheads="1"/>
            </p:cNvSpPr>
            <p:nvPr/>
          </p:nvSpPr>
          <p:spPr bwMode="auto">
            <a:xfrm>
              <a:off x="2113942" y="1906272"/>
              <a:ext cx="4924810" cy="4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latinLnBrk="0" hangingPunct="0"/>
              <a:r>
                <a:rPr kumimoji="0"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Alice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의 전자서명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[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아무거나</a:t>
              </a: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] || Alice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의 인증서</a:t>
              </a:r>
              <a:endPara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40300" y="2897036"/>
              <a:ext cx="2474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70C0"/>
                  </a:solidFill>
                </a:rPr>
                <a:t>Alice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의 </a:t>
              </a:r>
              <a:r>
                <a:rPr lang="ko-KR" altLang="en-US" dirty="0" err="1" smtClean="0">
                  <a:solidFill>
                    <a:srgbClr val="0070C0"/>
                  </a:solidFill>
                </a:rPr>
                <a:t>공개키를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 꺼내서</a:t>
              </a:r>
              <a:endParaRPr lang="ko-KR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8" name="직선 화살표 연결선 17"/>
            <p:cNvCxnSpPr>
              <a:endCxn id="16" idx="0"/>
            </p:cNvCxnSpPr>
            <p:nvPr/>
          </p:nvCxnSpPr>
          <p:spPr>
            <a:xfrm flipH="1">
              <a:off x="6177498" y="2254250"/>
              <a:ext cx="1052" cy="6427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16" idx="1"/>
            </p:cNvCxnSpPr>
            <p:nvPr/>
          </p:nvCxnSpPr>
          <p:spPr>
            <a:xfrm rot="10800000">
              <a:off x="3443284" y="2251610"/>
              <a:ext cx="1497016" cy="83009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797050" y="3101738"/>
              <a:ext cx="2474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70C0"/>
                  </a:solidFill>
                </a:rPr>
                <a:t>Alice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의 전자서명을 확인</a:t>
              </a:r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204502" y="1594946"/>
              <a:ext cx="2474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70C0"/>
                  </a:solidFill>
                </a:rPr>
                <a:t>Alice</a:t>
              </a:r>
              <a:r>
                <a:rPr lang="ko-KR" altLang="en-US" dirty="0" smtClean="0">
                  <a:solidFill>
                    <a:srgbClr val="0070C0"/>
                  </a:solidFill>
                </a:rPr>
                <a:t>가 개인키로 암호화</a:t>
              </a:r>
              <a:endParaRPr lang="ko-KR" alt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426919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또다른</a:t>
            </a:r>
            <a:r>
              <a:rPr lang="ko-KR" altLang="en-US" dirty="0" smtClean="0"/>
              <a:t>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Challenge - Response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52</a:t>
            </a:fld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742862" y="1663014"/>
            <a:ext cx="7658276" cy="4010629"/>
            <a:chOff x="773740" y="1663014"/>
            <a:chExt cx="7658276" cy="401062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0" t="5218" r="76087" b="80773"/>
            <a:stretch/>
          </p:blipFill>
          <p:spPr>
            <a:xfrm>
              <a:off x="1434133" y="1664022"/>
              <a:ext cx="1417983" cy="90575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63" t="78840" r="53961" b="8310"/>
            <a:stretch/>
          </p:blipFill>
          <p:spPr>
            <a:xfrm>
              <a:off x="6488431" y="1663014"/>
              <a:ext cx="1027044" cy="881271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>
            <a:xfrm>
              <a:off x="2922104" y="1724495"/>
              <a:ext cx="0" cy="3949148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400800" y="1724495"/>
              <a:ext cx="0" cy="3949148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73740" y="2057633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Station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72460" y="2242299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AP</a:t>
              </a:r>
              <a:endParaRPr lang="ko-KR" altLang="en-US" dirty="0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2922104" y="2471530"/>
              <a:ext cx="347869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2922104" y="3266661"/>
              <a:ext cx="347869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2922104" y="4061792"/>
              <a:ext cx="347869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2922104" y="5294242"/>
              <a:ext cx="347869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92144" y="2131035"/>
              <a:ext cx="2424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Authentication Request</a:t>
              </a:r>
              <a:endParaRPr lang="ko-KR" altLang="en-US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75002" y="2927271"/>
              <a:ext cx="1133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 smtClean="0"/>
                <a:t>Challenge</a:t>
              </a:r>
              <a:endParaRPr lang="ko-KR" altLang="en-US" sz="1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93593" y="2675484"/>
              <a:ext cx="19287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Generate Random</a:t>
              </a:r>
              <a:endParaRPr lang="ko-KR" altLang="en-US" sz="1600" dirty="0"/>
            </a:p>
          </p:txBody>
        </p:sp>
        <p:cxnSp>
          <p:nvCxnSpPr>
            <p:cNvPr id="20" name="꺾인 연결선 19"/>
            <p:cNvCxnSpPr>
              <a:stCxn id="19" idx="2"/>
              <a:endCxn id="18" idx="3"/>
            </p:cNvCxnSpPr>
            <p:nvPr/>
          </p:nvCxnSpPr>
          <p:spPr>
            <a:xfrm rot="5400000">
              <a:off x="6742048" y="2480636"/>
              <a:ext cx="82510" cy="1149314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17170" y="3451380"/>
              <a:ext cx="2029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0070C0"/>
                  </a:solidFill>
                </a:rPr>
                <a:t>E</a:t>
              </a:r>
              <a:r>
                <a:rPr lang="en-US" altLang="ko-KR" sz="1600" baseline="-25000" dirty="0" smtClean="0">
                  <a:solidFill>
                    <a:srgbClr val="0070C0"/>
                  </a:solidFill>
                </a:rPr>
                <a:t>WEP_KEY</a:t>
              </a:r>
              <a:r>
                <a:rPr lang="en-US" altLang="ko-KR" sz="1600" dirty="0" smtClean="0">
                  <a:solidFill>
                    <a:srgbClr val="0070C0"/>
                  </a:solidFill>
                </a:rPr>
                <a:t>[Challenge]</a:t>
              </a:r>
              <a:endParaRPr lang="ko-KR" alt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92144" y="3738869"/>
              <a:ext cx="10855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Response</a:t>
              </a:r>
              <a:endParaRPr lang="ko-KR" altLang="en-US" sz="1600" dirty="0"/>
            </a:p>
          </p:txBody>
        </p:sp>
        <p:cxnSp>
          <p:nvCxnSpPr>
            <p:cNvPr id="23" name="꺾인 연결선 22"/>
            <p:cNvCxnSpPr>
              <a:stCxn id="21" idx="2"/>
              <a:endCxn id="22" idx="1"/>
            </p:cNvCxnSpPr>
            <p:nvPr/>
          </p:nvCxnSpPr>
          <p:spPr>
            <a:xfrm rot="16200000" flipH="1">
              <a:off x="2452982" y="3268984"/>
              <a:ext cx="118212" cy="1160112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402293" y="4262519"/>
              <a:ext cx="20297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/>
                <a:t>E</a:t>
              </a:r>
              <a:r>
                <a:rPr lang="en-US" altLang="ko-KR" sz="1600" baseline="-25000" dirty="0" smtClean="0"/>
                <a:t>WEP_KEY</a:t>
              </a:r>
              <a:r>
                <a:rPr lang="en-US" altLang="ko-KR" sz="1600" dirty="0" smtClean="0"/>
                <a:t>[Challenge]</a:t>
              </a:r>
            </a:p>
            <a:p>
              <a:pPr algn="ctr"/>
              <a:r>
                <a:rPr lang="en-US" altLang="ko-KR" sz="1600" dirty="0" smtClean="0"/>
                <a:t>?=</a:t>
              </a:r>
            </a:p>
            <a:p>
              <a:pPr algn="ctr"/>
              <a:r>
                <a:rPr lang="en-US" altLang="ko-KR" sz="1600" dirty="0" smtClean="0"/>
                <a:t>Response</a:t>
              </a:r>
              <a:endParaRPr lang="ko-KR" altLang="en-US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79188" y="4953719"/>
              <a:ext cx="1529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 smtClean="0"/>
                <a:t>SUCCESS/FAIL</a:t>
              </a:r>
              <a:endParaRPr lang="ko-KR" altLang="en-US" sz="1600" dirty="0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2781300"/>
            <a:ext cx="1727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2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그럼 </a:t>
            </a:r>
            <a:r>
              <a:rPr lang="en-US" altLang="ko-KR" dirty="0" smtClean="0"/>
              <a:t>OTP</a:t>
            </a:r>
            <a:r>
              <a:rPr lang="ko-KR" altLang="en-US" dirty="0" smtClean="0"/>
              <a:t>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53</a:t>
            </a:fld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851752" y="2171125"/>
            <a:ext cx="7440496" cy="2515751"/>
            <a:chOff x="806182" y="1267355"/>
            <a:chExt cx="7440496" cy="251575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4" t="63900" r="61462" b="20134"/>
            <a:stretch/>
          </p:blipFill>
          <p:spPr>
            <a:xfrm>
              <a:off x="1439189" y="2555775"/>
              <a:ext cx="1308847" cy="68131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0" t="5218" r="76087" b="80773"/>
            <a:stretch/>
          </p:blipFill>
          <p:spPr>
            <a:xfrm>
              <a:off x="1403255" y="1664022"/>
              <a:ext cx="1417983" cy="905759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 flipH="1">
              <a:off x="2891225" y="1724495"/>
              <a:ext cx="1" cy="205861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>
              <a:off x="6369921" y="1724495"/>
              <a:ext cx="1" cy="205861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06182" y="2057633"/>
              <a:ext cx="809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>
              <a:off x="2891226" y="2471530"/>
              <a:ext cx="347869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2891226" y="3266661"/>
              <a:ext cx="347869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8" t="3662" r="55633" b="78779"/>
            <a:stretch/>
          </p:blipFill>
          <p:spPr>
            <a:xfrm>
              <a:off x="6417630" y="1267355"/>
              <a:ext cx="940158" cy="1204175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7167536" y="2186443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은행 서버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91225" y="2126682"/>
              <a:ext cx="18117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HASH</a:t>
              </a:r>
              <a:r>
                <a:rPr lang="ko-KR" altLang="en-US" sz="1400" baseline="-25000" dirty="0" smtClean="0"/>
                <a:t>사용자의</a:t>
              </a:r>
              <a:r>
                <a:rPr lang="en-US" altLang="ko-KR" sz="1400" baseline="-25000" dirty="0" smtClean="0"/>
                <a:t>KEY</a:t>
              </a:r>
              <a:r>
                <a:rPr lang="en-US" altLang="ko-KR" sz="1400" dirty="0" smtClean="0"/>
                <a:t>[TIME]</a:t>
              </a:r>
              <a:endParaRPr lang="ko-KR" altLang="en-US" sz="1400" dirty="0"/>
            </a:p>
          </p:txBody>
        </p:sp>
        <p:cxnSp>
          <p:nvCxnSpPr>
            <p:cNvPr id="32" name="꺾인 연결선 31"/>
            <p:cNvCxnSpPr>
              <a:stCxn id="7" idx="3"/>
              <a:endCxn id="30" idx="2"/>
            </p:cNvCxnSpPr>
            <p:nvPr/>
          </p:nvCxnSpPr>
          <p:spPr>
            <a:xfrm flipV="1">
              <a:off x="2748036" y="2434459"/>
              <a:ext cx="1049046" cy="46197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417630" y="2525791"/>
              <a:ext cx="181171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/>
                <a:t>HASH</a:t>
              </a:r>
              <a:r>
                <a:rPr lang="ko-KR" altLang="en-US" sz="1400" baseline="-25000" dirty="0" smtClean="0"/>
                <a:t>사용자의</a:t>
              </a:r>
              <a:r>
                <a:rPr lang="en-US" altLang="ko-KR" sz="1400" baseline="-25000" dirty="0" smtClean="0"/>
                <a:t>KEY</a:t>
              </a:r>
              <a:r>
                <a:rPr lang="en-US" altLang="ko-KR" sz="1400" dirty="0" smtClean="0"/>
                <a:t>[TIME]</a:t>
              </a:r>
            </a:p>
            <a:p>
              <a:pPr algn="ctr"/>
              <a:r>
                <a:rPr lang="en-US" altLang="ko-KR" sz="1400" dirty="0" smtClean="0"/>
                <a:t>=</a:t>
              </a:r>
            </a:p>
            <a:p>
              <a:pPr algn="ctr"/>
              <a:r>
                <a:rPr lang="en-US" altLang="ko-KR" sz="1400" dirty="0">
                  <a:solidFill>
                    <a:srgbClr val="0070C0"/>
                  </a:solidFill>
                </a:rPr>
                <a:t>HASH</a:t>
              </a:r>
              <a:r>
                <a:rPr lang="ko-KR" altLang="en-US" sz="1400" baseline="-25000" dirty="0">
                  <a:solidFill>
                    <a:srgbClr val="0070C0"/>
                  </a:solidFill>
                </a:rPr>
                <a:t>사용자의</a:t>
              </a:r>
              <a:r>
                <a:rPr lang="en-US" altLang="ko-KR" sz="1400" baseline="-25000" dirty="0">
                  <a:solidFill>
                    <a:srgbClr val="0070C0"/>
                  </a:solidFill>
                </a:rPr>
                <a:t>KEY</a:t>
              </a:r>
              <a:r>
                <a:rPr lang="en-US" altLang="ko-KR" sz="1400" dirty="0">
                  <a:solidFill>
                    <a:srgbClr val="0070C0"/>
                  </a:solidFill>
                </a:rPr>
                <a:t>[TIME</a:t>
              </a:r>
              <a:r>
                <a:rPr lang="en-US" altLang="ko-KR" sz="1400" dirty="0" smtClean="0">
                  <a:solidFill>
                    <a:srgbClr val="0070C0"/>
                  </a:solidFill>
                </a:rPr>
                <a:t>]</a:t>
              </a:r>
              <a:endParaRPr lang="en-US" altLang="ko-KR" sz="1400" dirty="0">
                <a:solidFill>
                  <a:srgbClr val="0070C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40463" y="2950220"/>
              <a:ext cx="1529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 smtClean="0"/>
                <a:t>SUCCESS/FAIL</a:t>
              </a:r>
              <a:endParaRPr lang="ko-KR" altLang="en-US" sz="16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182243" y="5230909"/>
            <a:ext cx="4779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One Time Password</a:t>
            </a:r>
            <a:endParaRPr lang="ko-KR" altLang="en-US" sz="4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414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보안통신</a:t>
            </a:r>
            <a:r>
              <a:rPr lang="en-US" altLang="ko-KR" dirty="0" smtClean="0"/>
              <a:t>: TLS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Transport Layer Security (SSL: Secure Socket Layer)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54</a:t>
            </a:fld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609600" y="1524000"/>
            <a:ext cx="7924800" cy="3810000"/>
            <a:chOff x="685800" y="2362200"/>
            <a:chExt cx="7924800" cy="3810000"/>
          </a:xfrm>
        </p:grpSpPr>
        <p:sp>
          <p:nvSpPr>
            <p:cNvPr id="7" name="Rectangle 2"/>
            <p:cNvSpPr>
              <a:spLocks noChangeArrowheads="1"/>
            </p:cNvSpPr>
            <p:nvPr/>
          </p:nvSpPr>
          <p:spPr bwMode="auto">
            <a:xfrm>
              <a:off x="685800" y="3962400"/>
              <a:ext cx="914400" cy="609600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 b="1">
                  <a:latin typeface="+mn-ea"/>
                </a:rPr>
                <a:t>TLS</a:t>
              </a:r>
            </a:p>
            <a:p>
              <a:pPr algn="ctr"/>
              <a:r>
                <a:rPr lang="en-US" altLang="ko-KR" sz="1200" b="1">
                  <a:latin typeface="+mn-ea"/>
                </a:rPr>
                <a:t>Handshake</a:t>
              </a:r>
            </a:p>
            <a:p>
              <a:pPr algn="ctr"/>
              <a:r>
                <a:rPr lang="en-US" altLang="ko-KR" sz="1200" b="1">
                  <a:latin typeface="+mn-ea"/>
                </a:rPr>
                <a:t>Protocl</a:t>
              </a:r>
            </a:p>
          </p:txBody>
        </p:sp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1600200" y="3962400"/>
              <a:ext cx="914400" cy="609600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 b="1">
                  <a:latin typeface="+mn-ea"/>
                </a:rPr>
                <a:t>TLS Change</a:t>
              </a:r>
            </a:p>
            <a:p>
              <a:pPr algn="ctr"/>
              <a:r>
                <a:rPr lang="en-US" altLang="ko-KR" sz="1200" b="1">
                  <a:latin typeface="+mn-ea"/>
                </a:rPr>
                <a:t>Cipher Spec</a:t>
              </a:r>
            </a:p>
            <a:p>
              <a:pPr algn="ctr"/>
              <a:r>
                <a:rPr lang="en-US" altLang="ko-KR" sz="1200" b="1">
                  <a:latin typeface="+mn-ea"/>
                </a:rPr>
                <a:t>Protocl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514600" y="3962400"/>
              <a:ext cx="914400" cy="609600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 b="1">
                  <a:latin typeface="+mn-ea"/>
                </a:rPr>
                <a:t>TLS</a:t>
              </a:r>
            </a:p>
            <a:p>
              <a:pPr algn="ctr"/>
              <a:r>
                <a:rPr lang="en-US" altLang="ko-KR" sz="1200" b="1">
                  <a:latin typeface="+mn-ea"/>
                </a:rPr>
                <a:t>Alert</a:t>
              </a:r>
            </a:p>
            <a:p>
              <a:pPr algn="ctr"/>
              <a:r>
                <a:rPr lang="en-US" altLang="ko-KR" sz="1200" b="1">
                  <a:latin typeface="+mn-ea"/>
                </a:rPr>
                <a:t>Protocol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3429000" y="3962400"/>
              <a:ext cx="914400" cy="60960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 b="1">
                  <a:latin typeface="+mn-ea"/>
                </a:rPr>
                <a:t>HTTP</a:t>
              </a: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4343400" y="3962400"/>
              <a:ext cx="914400" cy="60960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 b="1">
                  <a:latin typeface="+mn-ea"/>
                </a:rPr>
                <a:t>Telnet</a:t>
              </a:r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>
              <a:off x="5257800" y="4267200"/>
              <a:ext cx="381000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685800" y="4572000"/>
              <a:ext cx="5029200" cy="533400"/>
            </a:xfrm>
            <a:prstGeom prst="rect">
              <a:avLst/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600" b="1">
                  <a:latin typeface="+mn-ea"/>
                </a:rPr>
                <a:t>TLS Record Protocol</a:t>
              </a: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685800" y="5105400"/>
              <a:ext cx="5029200" cy="533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600" b="1">
                  <a:latin typeface="+mn-ea"/>
                </a:rPr>
                <a:t>TCP</a:t>
              </a: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685800" y="5638800"/>
              <a:ext cx="5029200" cy="533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600" b="1">
                  <a:latin typeface="+mn-ea"/>
                </a:rPr>
                <a:t>IP</a:t>
              </a: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6096000" y="3962400"/>
              <a:ext cx="914400" cy="609600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 b="1">
                  <a:latin typeface="+mn-ea"/>
                </a:rPr>
                <a:t>TLS</a:t>
              </a:r>
            </a:p>
            <a:p>
              <a:pPr algn="ctr"/>
              <a:r>
                <a:rPr lang="en-US" altLang="ko-KR" sz="1200" b="1">
                  <a:latin typeface="+mn-ea"/>
                </a:rPr>
                <a:t>Handshake</a:t>
              </a:r>
            </a:p>
            <a:p>
              <a:pPr algn="ctr"/>
              <a:r>
                <a:rPr lang="en-US" altLang="ko-KR" sz="1200" b="1">
                  <a:latin typeface="+mn-ea"/>
                </a:rPr>
                <a:t>Protocl</a:t>
              </a:r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6096000" y="5105400"/>
              <a:ext cx="1828800" cy="533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600" b="1">
                  <a:latin typeface="+mn-ea"/>
                </a:rPr>
                <a:t>TCP</a:t>
              </a:r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6096000" y="5638800"/>
              <a:ext cx="1828800" cy="533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600" b="1">
                  <a:latin typeface="+mn-ea"/>
                </a:rPr>
                <a:t>IP</a:t>
              </a:r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7010400" y="3962400"/>
              <a:ext cx="914400" cy="60960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 b="1">
                  <a:latin typeface="+mn-ea"/>
                </a:rPr>
                <a:t>HTTP</a:t>
              </a:r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6096000" y="4572000"/>
              <a:ext cx="1828800" cy="533400"/>
            </a:xfrm>
            <a:prstGeom prst="rect">
              <a:avLst/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600" b="1">
                  <a:latin typeface="+mn-ea"/>
                </a:rPr>
                <a:t>TLS</a:t>
              </a:r>
            </a:p>
            <a:p>
              <a:pPr algn="ctr"/>
              <a:r>
                <a:rPr lang="en-US" altLang="ko-KR" sz="1600" b="1">
                  <a:latin typeface="+mn-ea"/>
                </a:rPr>
                <a:t>Record Protocol</a:t>
              </a:r>
            </a:p>
          </p:txBody>
        </p:sp>
        <p:pic>
          <p:nvPicPr>
            <p:cNvPr id="21" name="Picture 16" descr="U:\x.t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2362200"/>
              <a:ext cx="10668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AutoShape 17"/>
            <p:cNvCxnSpPr>
              <a:cxnSpLocks noChangeShapeType="1"/>
              <a:stCxn id="19" idx="0"/>
              <a:endCxn id="21" idx="1"/>
            </p:cNvCxnSpPr>
            <p:nvPr/>
          </p:nvCxnSpPr>
          <p:spPr bwMode="auto">
            <a:xfrm rot="16200000">
              <a:off x="6962775" y="3381375"/>
              <a:ext cx="1085850" cy="7620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Text Box 18"/>
            <p:cNvSpPr txBox="1">
              <a:spLocks noChangeArrowheads="1"/>
            </p:cNvSpPr>
            <p:nvPr/>
          </p:nvSpPr>
          <p:spPr bwMode="auto">
            <a:xfrm>
              <a:off x="6553200" y="3429000"/>
              <a:ext cx="95827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2000" b="1">
                  <a:latin typeface="+mn-ea"/>
                </a:rPr>
                <a:t>HTTPS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2882971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Goals of TLS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55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23900" y="1752600"/>
            <a:ext cx="7696200" cy="3352800"/>
            <a:chOff x="792857" y="1297289"/>
            <a:chExt cx="7696200" cy="3352800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792857" y="1297289"/>
              <a:ext cx="1905000" cy="838200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ko-KR" sz="1600" b="1">
                  <a:latin typeface="+mn-ea"/>
                </a:rPr>
                <a:t>보안 서비스</a:t>
              </a:r>
            </a:p>
            <a:p>
              <a:pPr algn="ctr"/>
              <a:r>
                <a:rPr lang="ko-KR" altLang="ko-KR" sz="1600" b="1">
                  <a:latin typeface="+mn-ea"/>
                </a:rPr>
                <a:t>(Security)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2697857" y="1297289"/>
              <a:ext cx="5791200" cy="838200"/>
            </a:xfrm>
            <a:prstGeom prst="rect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marL="195263" indent="-1952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FontTx/>
                <a:buChar char="•"/>
              </a:pPr>
              <a:r>
                <a:rPr lang="ko-KR" altLang="ko-KR" sz="1600" b="1">
                  <a:latin typeface="+mn-ea"/>
                  <a:ea typeface="+mn-ea"/>
                </a:rPr>
                <a:t>기밀성</a:t>
              </a:r>
            </a:p>
            <a:p>
              <a:pPr>
                <a:buFontTx/>
                <a:buChar char="•"/>
              </a:pPr>
              <a:r>
                <a:rPr lang="ko-KR" altLang="ko-KR" sz="1600" b="1">
                  <a:latin typeface="+mn-ea"/>
                  <a:ea typeface="+mn-ea"/>
                </a:rPr>
                <a:t>무결성</a:t>
              </a:r>
            </a:p>
            <a:p>
              <a:pPr>
                <a:buFontTx/>
                <a:buChar char="•"/>
              </a:pPr>
              <a:r>
                <a:rPr lang="ko-KR" altLang="ko-KR" sz="1600" b="1">
                  <a:latin typeface="+mn-ea"/>
                  <a:ea typeface="+mn-ea"/>
                </a:rPr>
                <a:t>사용자 인증</a:t>
              </a: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792857" y="2135489"/>
              <a:ext cx="1905000" cy="838200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ko-KR" sz="1600" b="1">
                  <a:latin typeface="+mn-ea"/>
                </a:rPr>
                <a:t>상호호환성</a:t>
              </a:r>
            </a:p>
            <a:p>
              <a:pPr algn="ctr"/>
              <a:r>
                <a:rPr lang="ko-KR" altLang="ko-KR" sz="1600" b="1">
                  <a:latin typeface="+mn-ea"/>
                </a:rPr>
                <a:t>(Interoperability)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2697857" y="2135489"/>
              <a:ext cx="5791200" cy="838200"/>
            </a:xfrm>
            <a:prstGeom prst="rect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marL="195263" indent="-1952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FontTx/>
                <a:buChar char="•"/>
              </a:pPr>
              <a:r>
                <a:rPr lang="ko-KR" altLang="ko-KR" sz="1600" b="1">
                  <a:latin typeface="+mn-ea"/>
                  <a:ea typeface="+mn-ea"/>
                </a:rPr>
                <a:t>TLS를 이용하는 어플리케이션 간의 상호호환성 확보 </a:t>
              </a:r>
            </a:p>
            <a:p>
              <a:r>
                <a:rPr lang="ko-KR" altLang="ko-KR" sz="1600" b="1">
                  <a:latin typeface="+mn-ea"/>
                  <a:ea typeface="+mn-ea"/>
                </a:rPr>
                <a:t>   (HTTP, Telnet, FTP,…)</a:t>
              </a: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792857" y="2973689"/>
              <a:ext cx="1905000" cy="838200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ko-KR" sz="1600" b="1">
                  <a:latin typeface="+mn-ea"/>
                </a:rPr>
                <a:t>확장성</a:t>
              </a:r>
            </a:p>
            <a:p>
              <a:pPr algn="ctr"/>
              <a:r>
                <a:rPr lang="ko-KR" altLang="ko-KR" sz="1600" b="1">
                  <a:latin typeface="+mn-ea"/>
                </a:rPr>
                <a:t>(Extensibility)</a:t>
              </a: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2697857" y="2973689"/>
              <a:ext cx="5791200" cy="838200"/>
            </a:xfrm>
            <a:prstGeom prst="rect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marL="195263" indent="-1952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FontTx/>
                <a:buChar char="•"/>
              </a:pPr>
              <a:r>
                <a:rPr lang="ko-KR" altLang="ko-KR" sz="1600" b="1">
                  <a:latin typeface="+mn-ea"/>
                  <a:ea typeface="+mn-ea"/>
                </a:rPr>
                <a:t>새로운 알고리즘의 추가의 용이성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792857" y="3811889"/>
              <a:ext cx="1905000" cy="838200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ko-KR" altLang="ko-KR" sz="1600" b="1">
                  <a:latin typeface="+mn-ea"/>
                </a:rPr>
                <a:t>효율성</a:t>
              </a:r>
            </a:p>
            <a:p>
              <a:pPr algn="ctr"/>
              <a:r>
                <a:rPr lang="ko-KR" altLang="ko-KR" sz="1600" b="1">
                  <a:latin typeface="+mn-ea"/>
                </a:rPr>
                <a:t>(Efficiency)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2697857" y="3811889"/>
              <a:ext cx="5791200" cy="838200"/>
            </a:xfrm>
            <a:prstGeom prst="rect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/>
            <a:lstStyle>
              <a:lvl1pPr marL="195263" indent="-195263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FontTx/>
                <a:buChar char="•"/>
              </a:pPr>
              <a:r>
                <a:rPr lang="ko-KR" altLang="ko-KR" sz="1600" b="1">
                  <a:latin typeface="+mn-ea"/>
                  <a:ea typeface="+mn-ea"/>
                </a:rPr>
                <a:t>Optional session caching scheme to reduce the # of connection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802451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TLS</a:t>
            </a:r>
            <a:r>
              <a:rPr lang="ko-KR" altLang="en-US" dirty="0" smtClean="0"/>
              <a:t>를 사용하면</a:t>
            </a:r>
            <a:r>
              <a:rPr lang="en-US" altLang="ko-KR" dirty="0" smtClean="0"/>
              <a:t>…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56</a:t>
            </a:fld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1278027" y="859425"/>
            <a:ext cx="6587947" cy="1511520"/>
            <a:chOff x="1278027" y="859425"/>
            <a:chExt cx="6587947" cy="1511520"/>
          </a:xfrm>
        </p:grpSpPr>
        <p:grpSp>
          <p:nvGrpSpPr>
            <p:cNvPr id="13" name="그룹 12"/>
            <p:cNvGrpSpPr/>
            <p:nvPr/>
          </p:nvGrpSpPr>
          <p:grpSpPr>
            <a:xfrm>
              <a:off x="1278027" y="859425"/>
              <a:ext cx="6587947" cy="1511520"/>
              <a:chOff x="674891" y="859425"/>
              <a:chExt cx="6587947" cy="1511520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674891" y="1011720"/>
                <a:ext cx="1236371" cy="1133341"/>
                <a:chOff x="2345562" y="1692363"/>
                <a:chExt cx="1236371" cy="1133341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568" t="4131" r="28404" b="79343"/>
                <a:stretch/>
              </p:blipFill>
              <p:spPr>
                <a:xfrm>
                  <a:off x="2345562" y="1692363"/>
                  <a:ext cx="1236371" cy="1133341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2450625" y="1955665"/>
                  <a:ext cx="102624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 err="1" smtClean="0"/>
                    <a:t>웹브라우저</a:t>
                  </a:r>
                  <a:endParaRPr lang="ko-KR" altLang="en-US" sz="1400" dirty="0"/>
                </a:p>
              </p:txBody>
            </p:sp>
          </p:grpSp>
          <p:grpSp>
            <p:nvGrpSpPr>
              <p:cNvPr id="12" name="그룹 11"/>
              <p:cNvGrpSpPr/>
              <p:nvPr/>
            </p:nvGrpSpPr>
            <p:grpSpPr>
              <a:xfrm>
                <a:off x="6322680" y="859425"/>
                <a:ext cx="940158" cy="1511520"/>
                <a:chOff x="6322680" y="859425"/>
                <a:chExt cx="940158" cy="1511520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658" t="3662" r="55633" b="78779"/>
                <a:stretch/>
              </p:blipFill>
              <p:spPr>
                <a:xfrm>
                  <a:off x="6322680" y="859425"/>
                  <a:ext cx="940158" cy="1204175"/>
                </a:xfrm>
                <a:prstGeom prst="rect">
                  <a:avLst/>
                </a:prstGeom>
              </p:spPr>
            </p:pic>
            <p:sp>
              <p:nvSpPr>
                <p:cNvPr id="10" name="TextBox 9"/>
                <p:cNvSpPr txBox="1"/>
                <p:nvPr/>
              </p:nvSpPr>
              <p:spPr>
                <a:xfrm>
                  <a:off x="6423107" y="2063168"/>
                  <a:ext cx="73930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smtClean="0"/>
                    <a:t>웹 서버</a:t>
                  </a:r>
                  <a:endParaRPr lang="ko-KR" altLang="en-US" sz="1400" dirty="0"/>
                </a:p>
              </p:txBody>
            </p:sp>
          </p:grpSp>
        </p:grpSp>
        <p:sp>
          <p:nvSpPr>
            <p:cNvPr id="14" name="왼쪽/오른쪽 화살표 13"/>
            <p:cNvSpPr/>
            <p:nvPr/>
          </p:nvSpPr>
          <p:spPr>
            <a:xfrm>
              <a:off x="2409333" y="1009524"/>
              <a:ext cx="4616910" cy="484632"/>
            </a:xfrm>
            <a:prstGeom prst="left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왼쪽/오른쪽 화살표 14"/>
            <p:cNvSpPr/>
            <p:nvPr/>
          </p:nvSpPr>
          <p:spPr>
            <a:xfrm>
              <a:off x="2409333" y="1532971"/>
              <a:ext cx="4616910" cy="484632"/>
            </a:xfrm>
            <a:prstGeom prst="left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암호통신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기밀성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무결성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부인봉쇄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565907" y="1113341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웹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서버 인증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06274" y="1113341"/>
              <a:ext cx="16834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200" smtClean="0"/>
                <a:t>웹 브라우저 사용자 인증</a:t>
              </a:r>
              <a:endParaRPr lang="ko-KR" altLang="en-US" sz="1200" dirty="0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302520" y="2577089"/>
            <a:ext cx="6587947" cy="1511520"/>
            <a:chOff x="1302520" y="2662915"/>
            <a:chExt cx="6587947" cy="1511520"/>
          </a:xfrm>
        </p:grpSpPr>
        <p:grpSp>
          <p:nvGrpSpPr>
            <p:cNvPr id="18" name="그룹 17"/>
            <p:cNvGrpSpPr/>
            <p:nvPr/>
          </p:nvGrpSpPr>
          <p:grpSpPr>
            <a:xfrm>
              <a:off x="1302520" y="2662915"/>
              <a:ext cx="6587947" cy="1511520"/>
              <a:chOff x="674891" y="859425"/>
              <a:chExt cx="6587947" cy="1511520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674891" y="1011720"/>
                <a:ext cx="1236371" cy="1133341"/>
                <a:chOff x="2345562" y="1692363"/>
                <a:chExt cx="1236371" cy="1133341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568" t="4131" r="28404" b="79343"/>
                <a:stretch/>
              </p:blipFill>
              <p:spPr>
                <a:xfrm>
                  <a:off x="2345562" y="1692363"/>
                  <a:ext cx="1236371" cy="1133341"/>
                </a:xfrm>
                <a:prstGeom prst="rect">
                  <a:avLst/>
                </a:prstGeom>
              </p:spPr>
            </p:pic>
            <p:sp>
              <p:nvSpPr>
                <p:cNvPr id="24" name="TextBox 23"/>
                <p:cNvSpPr txBox="1"/>
                <p:nvPr/>
              </p:nvSpPr>
              <p:spPr>
                <a:xfrm>
                  <a:off x="2485892" y="1852540"/>
                  <a:ext cx="9941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 smtClean="0"/>
                    <a:t>SSH</a:t>
                  </a:r>
                </a:p>
                <a:p>
                  <a:pPr algn="ctr"/>
                  <a:r>
                    <a:rPr lang="ko-KR" altLang="en-US" sz="1400" dirty="0" smtClean="0"/>
                    <a:t>클라이언트</a:t>
                  </a:r>
                  <a:endParaRPr lang="ko-KR" altLang="en-US" sz="1400" dirty="0"/>
                </a:p>
              </p:txBody>
            </p:sp>
          </p:grpSp>
          <p:grpSp>
            <p:nvGrpSpPr>
              <p:cNvPr id="20" name="그룹 19"/>
              <p:cNvGrpSpPr/>
              <p:nvPr/>
            </p:nvGrpSpPr>
            <p:grpSpPr>
              <a:xfrm>
                <a:off x="6322680" y="859425"/>
                <a:ext cx="940158" cy="1511520"/>
                <a:chOff x="6322680" y="859425"/>
                <a:chExt cx="940158" cy="1511520"/>
              </a:xfrm>
            </p:grpSpPr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658" t="3662" r="55633" b="78779"/>
                <a:stretch/>
              </p:blipFill>
              <p:spPr>
                <a:xfrm>
                  <a:off x="6322680" y="859425"/>
                  <a:ext cx="940158" cy="1204175"/>
                </a:xfrm>
                <a:prstGeom prst="rect">
                  <a:avLst/>
                </a:prstGeom>
              </p:spPr>
            </p:pic>
            <p:sp>
              <p:nvSpPr>
                <p:cNvPr id="22" name="TextBox 21"/>
                <p:cNvSpPr txBox="1"/>
                <p:nvPr/>
              </p:nvSpPr>
              <p:spPr>
                <a:xfrm>
                  <a:off x="6341355" y="2063168"/>
                  <a:ext cx="90281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 smtClean="0"/>
                    <a:t>SSH</a:t>
                  </a:r>
                  <a:r>
                    <a:rPr lang="ko-KR" altLang="en-US" sz="1400" dirty="0" smtClean="0"/>
                    <a:t> 서버</a:t>
                  </a:r>
                  <a:endParaRPr lang="ko-KR" altLang="en-US" sz="1400" dirty="0"/>
                </a:p>
              </p:txBody>
            </p:sp>
          </p:grpSp>
        </p:grpSp>
        <p:sp>
          <p:nvSpPr>
            <p:cNvPr id="25" name="왼쪽/오른쪽 화살표 24"/>
            <p:cNvSpPr/>
            <p:nvPr/>
          </p:nvSpPr>
          <p:spPr>
            <a:xfrm>
              <a:off x="2433826" y="2813014"/>
              <a:ext cx="4616910" cy="484632"/>
            </a:xfrm>
            <a:prstGeom prst="left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왼쪽/오른쪽 화살표 25"/>
            <p:cNvSpPr/>
            <p:nvPr/>
          </p:nvSpPr>
          <p:spPr>
            <a:xfrm>
              <a:off x="2433826" y="3336461"/>
              <a:ext cx="4616910" cy="484632"/>
            </a:xfrm>
            <a:prstGeom prst="left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암호통신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기밀성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무결성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부인봉쇄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90400" y="2916831"/>
              <a:ext cx="11128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SSH </a:t>
              </a:r>
              <a:r>
                <a:rPr lang="ko-KR" altLang="en-US" sz="1200" dirty="0" smtClean="0"/>
                <a:t>서버 인증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934211" y="2916831"/>
              <a:ext cx="19800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 smtClean="0"/>
                <a:t>SSH </a:t>
              </a:r>
              <a:r>
                <a:rPr lang="ko-KR" altLang="en-US" sz="1200" dirty="0" smtClean="0"/>
                <a:t>클라이언트 사용자 인증</a:t>
              </a:r>
              <a:endParaRPr lang="ko-KR" altLang="en-US" sz="1200" dirty="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278026" y="4294753"/>
            <a:ext cx="6600633" cy="2086997"/>
            <a:chOff x="1278026" y="4294753"/>
            <a:chExt cx="6600633" cy="2086997"/>
          </a:xfrm>
        </p:grpSpPr>
        <p:grpSp>
          <p:nvGrpSpPr>
            <p:cNvPr id="42" name="그룹 41"/>
            <p:cNvGrpSpPr/>
            <p:nvPr/>
          </p:nvGrpSpPr>
          <p:grpSpPr>
            <a:xfrm>
              <a:off x="1278026" y="4294753"/>
              <a:ext cx="6600633" cy="1511520"/>
              <a:chOff x="1278026" y="4331409"/>
              <a:chExt cx="6600633" cy="1511520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1278026" y="4331409"/>
                <a:ext cx="6600633" cy="1511520"/>
                <a:chOff x="674891" y="859425"/>
                <a:chExt cx="6600633" cy="1511520"/>
              </a:xfrm>
            </p:grpSpPr>
            <p:grpSp>
              <p:nvGrpSpPr>
                <p:cNvPr id="30" name="그룹 29"/>
                <p:cNvGrpSpPr/>
                <p:nvPr/>
              </p:nvGrpSpPr>
              <p:grpSpPr>
                <a:xfrm>
                  <a:off x="674891" y="1011720"/>
                  <a:ext cx="1236371" cy="1133341"/>
                  <a:chOff x="2345562" y="1692363"/>
                  <a:chExt cx="1236371" cy="1133341"/>
                </a:xfrm>
              </p:grpSpPr>
              <p:pic>
                <p:nvPicPr>
                  <p:cNvPr id="34" name="그림 33"/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568" t="4131" r="28404" b="79343"/>
                  <a:stretch/>
                </p:blipFill>
                <p:spPr>
                  <a:xfrm>
                    <a:off x="2345562" y="1692363"/>
                    <a:ext cx="1236371" cy="1133341"/>
                  </a:xfrm>
                  <a:prstGeom prst="rect">
                    <a:avLst/>
                  </a:prstGeom>
                </p:spPr>
              </p:pic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2440495" y="1859415"/>
                    <a:ext cx="1084977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dirty="0" smtClean="0"/>
                      <a:t>Secure FTP</a:t>
                    </a:r>
                  </a:p>
                  <a:p>
                    <a:pPr algn="ctr"/>
                    <a:r>
                      <a:rPr lang="ko-KR" altLang="en-US" sz="1400" dirty="0" smtClean="0"/>
                      <a:t>클라이언트</a:t>
                    </a:r>
                    <a:endParaRPr lang="en-US" altLang="ko-KR" sz="1400" dirty="0" smtClean="0"/>
                  </a:p>
                </p:txBody>
              </p:sp>
            </p:grpSp>
            <p:grpSp>
              <p:nvGrpSpPr>
                <p:cNvPr id="31" name="그룹 30"/>
                <p:cNvGrpSpPr/>
                <p:nvPr/>
              </p:nvGrpSpPr>
              <p:grpSpPr>
                <a:xfrm>
                  <a:off x="6310002" y="859425"/>
                  <a:ext cx="965522" cy="1511520"/>
                  <a:chOff x="6310002" y="859425"/>
                  <a:chExt cx="965522" cy="1511520"/>
                </a:xfrm>
              </p:grpSpPr>
              <p:pic>
                <p:nvPicPr>
                  <p:cNvPr id="32" name="그림 31"/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0658" t="3662" r="55633" b="78779"/>
                  <a:stretch/>
                </p:blipFill>
                <p:spPr>
                  <a:xfrm>
                    <a:off x="6322680" y="859425"/>
                    <a:ext cx="940158" cy="1204175"/>
                  </a:xfrm>
                  <a:prstGeom prst="rect">
                    <a:avLst/>
                  </a:prstGeom>
                </p:spPr>
              </p:pic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6310002" y="2063168"/>
                    <a:ext cx="96552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dirty="0" smtClean="0"/>
                      <a:t>SFTP</a:t>
                    </a:r>
                    <a:r>
                      <a:rPr lang="ko-KR" altLang="en-US" sz="1400" dirty="0" smtClean="0"/>
                      <a:t> 서버</a:t>
                    </a:r>
                    <a:endParaRPr lang="ko-KR" altLang="en-US" sz="1400" dirty="0"/>
                  </a:p>
                </p:txBody>
              </p:sp>
            </p:grpSp>
          </p:grpSp>
          <p:sp>
            <p:nvSpPr>
              <p:cNvPr id="36" name="왼쪽/오른쪽 화살표 35"/>
              <p:cNvSpPr/>
              <p:nvPr/>
            </p:nvSpPr>
            <p:spPr>
              <a:xfrm>
                <a:off x="2409332" y="4481508"/>
                <a:ext cx="4616910" cy="484632"/>
              </a:xfrm>
              <a:prstGeom prst="leftRightArrow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왼쪽/오른쪽 화살표 36"/>
              <p:cNvSpPr/>
              <p:nvPr/>
            </p:nvSpPr>
            <p:spPr>
              <a:xfrm>
                <a:off x="2409332" y="5004955"/>
                <a:ext cx="4616910" cy="484632"/>
              </a:xfrm>
              <a:prstGeom prst="leftRightArrow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암호통신</a:t>
                </a:r>
                <a:r>
                  <a:rPr lang="en-US" altLang="ko-KR" sz="1200" dirty="0" smtClean="0"/>
                  <a:t>: </a:t>
                </a:r>
                <a:r>
                  <a:rPr lang="ko-KR" altLang="en-US" sz="1200" dirty="0" smtClean="0"/>
                  <a:t>기밀성</a:t>
                </a:r>
                <a:r>
                  <a:rPr lang="en-US" altLang="ko-KR" sz="1200" dirty="0" smtClean="0"/>
                  <a:t>, </a:t>
                </a:r>
                <a:r>
                  <a:rPr lang="ko-KR" altLang="en-US" sz="1200" dirty="0" err="1" smtClean="0"/>
                  <a:t>무결성</a:t>
                </a:r>
                <a:r>
                  <a:rPr lang="en-US" altLang="ko-KR" sz="1200" dirty="0" smtClean="0"/>
                  <a:t>, </a:t>
                </a:r>
                <a:r>
                  <a:rPr lang="ko-KR" altLang="en-US" sz="1200" dirty="0" smtClean="0"/>
                  <a:t>부인봉쇄</a:t>
                </a:r>
                <a:endParaRPr lang="ko-KR" altLang="en-US" sz="12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565906" y="4585325"/>
                <a:ext cx="11656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SFTP </a:t>
                </a:r>
                <a:r>
                  <a:rPr lang="ko-KR" altLang="en-US" sz="1200" dirty="0" smtClean="0"/>
                  <a:t>서버 인증</a:t>
                </a:r>
                <a:endParaRPr lang="ko-KR" altLang="en-US" sz="12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56883" y="4585325"/>
                <a:ext cx="20328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200" dirty="0" smtClean="0"/>
                  <a:t>SFTP </a:t>
                </a:r>
                <a:r>
                  <a:rPr lang="ko-KR" altLang="en-US" sz="1200" dirty="0" smtClean="0"/>
                  <a:t>클라이언트 사용자 인증</a:t>
                </a:r>
                <a:endParaRPr lang="ko-KR" altLang="en-US" sz="1200" dirty="0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4375472" y="6012418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…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9653093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TLS </a:t>
            </a:r>
            <a:r>
              <a:rPr lang="ko-KR" altLang="en-US" dirty="0" smtClean="0"/>
              <a:t>구조 </a:t>
            </a:r>
            <a:r>
              <a:rPr lang="en-US" altLang="ko-KR" sz="2800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조금 복잡하게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57</a:t>
            </a:fld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143000" y="1418533"/>
            <a:ext cx="6858000" cy="4876800"/>
            <a:chOff x="1219200" y="1066800"/>
            <a:chExt cx="6858000" cy="4876800"/>
          </a:xfrm>
        </p:grpSpPr>
        <p:sp>
          <p:nvSpPr>
            <p:cNvPr id="7" name="Rectangle 2"/>
            <p:cNvSpPr>
              <a:spLocks noChangeArrowheads="1"/>
            </p:cNvSpPr>
            <p:nvPr/>
          </p:nvSpPr>
          <p:spPr bwMode="auto">
            <a:xfrm>
              <a:off x="1371600" y="4343400"/>
              <a:ext cx="6553200" cy="15240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prstDash val="sysDot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6019800" y="1066800"/>
              <a:ext cx="2057400" cy="38100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  <a:latin typeface="+mn-ea"/>
                </a:rPr>
                <a:t>서      버</a:t>
              </a:r>
              <a:endParaRPr lang="ko-KR" altLang="en-US" sz="1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1219200" y="1066800"/>
              <a:ext cx="2057400" cy="38100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+mn-ea"/>
                </a:rPr>
                <a:t>클라이언트</a:t>
              </a:r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>
              <a:off x="3276600" y="1066800"/>
              <a:ext cx="0" cy="4800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1" name="Line 6"/>
            <p:cNvSpPr>
              <a:spLocks noChangeShapeType="1"/>
            </p:cNvSpPr>
            <p:nvPr/>
          </p:nvSpPr>
          <p:spPr bwMode="auto">
            <a:xfrm>
              <a:off x="6019800" y="1066800"/>
              <a:ext cx="0" cy="4800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>
              <a:off x="3276600" y="2085975"/>
              <a:ext cx="2743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1416050" y="2955925"/>
              <a:ext cx="1752600" cy="121920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ko-KR" altLang="en-US" sz="1200">
                  <a:latin typeface="+mn-ea"/>
                </a:rPr>
                <a:t>세션 </a:t>
              </a:r>
              <a:r>
                <a:rPr lang="en-US" altLang="ko-KR" sz="1200">
                  <a:latin typeface="+mn-ea"/>
                </a:rPr>
                <a:t>ID</a:t>
              </a:r>
            </a:p>
            <a:p>
              <a:r>
                <a:rPr lang="ko-KR" altLang="en-US" sz="1200">
                  <a:latin typeface="+mn-ea"/>
                </a:rPr>
                <a:t>인증서</a:t>
              </a:r>
            </a:p>
            <a:p>
              <a:r>
                <a:rPr lang="ko-KR" altLang="en-US" sz="1200">
                  <a:latin typeface="+mn-ea"/>
                </a:rPr>
                <a:t>압축 방법</a:t>
              </a:r>
            </a:p>
            <a:p>
              <a:r>
                <a:rPr lang="en-US" altLang="ko-KR" sz="1200">
                  <a:latin typeface="+mn-ea"/>
                </a:rPr>
                <a:t>Cipher Spec</a:t>
              </a:r>
            </a:p>
            <a:p>
              <a:r>
                <a:rPr lang="en-US" altLang="ko-KR" sz="1200">
                  <a:latin typeface="+mn-ea"/>
                </a:rPr>
                <a:t>Master_Secret</a:t>
              </a:r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 flipH="1">
              <a:off x="3276600" y="2700338"/>
              <a:ext cx="2743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>
              <a:off x="3276600" y="4997450"/>
              <a:ext cx="2743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3668713" y="1784350"/>
              <a:ext cx="228581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ko-KR" altLang="ko-KR" sz="1600" b="1">
                  <a:latin typeface="+mn-ea"/>
                </a:rPr>
                <a:t>1</a:t>
              </a:r>
              <a:r>
                <a:rPr kumimoji="0" lang="ko-KR" altLang="ko-KR" sz="1600">
                  <a:latin typeface="+mn-ea"/>
                </a:rPr>
                <a:t>. </a:t>
              </a:r>
              <a:r>
                <a:rPr kumimoji="0" lang="en-US" altLang="ko-KR" sz="1600">
                  <a:latin typeface="+mn-ea"/>
                </a:rPr>
                <a:t>Handshake Protocol</a:t>
              </a:r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3810000" y="4311650"/>
              <a:ext cx="177266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600" b="1" i="1">
                  <a:solidFill>
                    <a:schemeClr val="bg1"/>
                  </a:solidFill>
                  <a:latin typeface="+mn-ea"/>
                </a:rPr>
                <a:t>Connection State</a:t>
              </a:r>
              <a:endParaRPr lang="en-US" altLang="ko-KR" sz="16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1495425" y="1752600"/>
              <a:ext cx="1600200" cy="53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ko-KR" sz="1600" b="1" i="1">
                  <a:latin typeface="+mn-ea"/>
                </a:rPr>
                <a:t>1. </a:t>
              </a:r>
              <a:r>
                <a:rPr lang="en-US" altLang="ko-KR" sz="1600" b="1" i="1">
                  <a:latin typeface="+mn-ea"/>
                </a:rPr>
                <a:t>Pending State</a:t>
              </a:r>
              <a:endParaRPr lang="en-US" altLang="ko-KR" sz="1400" b="1">
                <a:latin typeface="+mn-ea"/>
              </a:endParaRPr>
            </a:p>
            <a:p>
              <a:pPr algn="ctr"/>
              <a:r>
                <a:rPr lang="en-US" altLang="ko-KR" sz="1400">
                  <a:latin typeface="+mn-ea"/>
                </a:rPr>
                <a:t>HP</a:t>
              </a:r>
              <a:r>
                <a:rPr lang="ko-KR" altLang="en-US" sz="1400">
                  <a:latin typeface="+mn-ea"/>
                </a:rPr>
                <a:t>가 진행중</a:t>
              </a:r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1219200" y="1066800"/>
              <a:ext cx="6858000" cy="4876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3654425" y="4692650"/>
              <a:ext cx="187339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ko-KR" altLang="ko-KR" sz="1600" b="1">
                  <a:solidFill>
                    <a:schemeClr val="bg1"/>
                  </a:solidFill>
                  <a:latin typeface="+mn-ea"/>
                </a:rPr>
                <a:t>4</a:t>
              </a:r>
              <a:r>
                <a:rPr kumimoji="0" lang="ko-KR" altLang="ko-KR" sz="1600">
                  <a:solidFill>
                    <a:schemeClr val="bg1"/>
                  </a:solidFill>
                  <a:latin typeface="+mn-ea"/>
                </a:rPr>
                <a:t>. </a:t>
              </a:r>
              <a:r>
                <a:rPr kumimoji="0" lang="en-US" altLang="ko-KR" sz="1600">
                  <a:solidFill>
                    <a:schemeClr val="bg1"/>
                  </a:solidFill>
                  <a:latin typeface="+mn-ea"/>
                </a:rPr>
                <a:t>Record Protocol</a:t>
              </a:r>
            </a:p>
          </p:txBody>
        </p:sp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>
              <a:off x="3539199" y="2178050"/>
              <a:ext cx="2292615" cy="535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kumimoji="0" lang="ko-KR" altLang="ko-KR" sz="1600" b="1">
                  <a:latin typeface="+mn-ea"/>
                </a:rPr>
                <a:t>2</a:t>
              </a:r>
              <a:r>
                <a:rPr kumimoji="0" lang="ko-KR" altLang="ko-KR" sz="1600">
                  <a:latin typeface="+mn-ea"/>
                </a:rPr>
                <a:t>. </a:t>
              </a:r>
              <a:r>
                <a:rPr kumimoji="0" lang="en-US" altLang="ko-KR" sz="1600">
                  <a:latin typeface="+mn-ea"/>
                </a:rPr>
                <a:t>Change Cipher Spec</a:t>
              </a:r>
            </a:p>
            <a:p>
              <a:pPr algn="ctr">
                <a:lnSpc>
                  <a:spcPct val="90000"/>
                </a:lnSpc>
              </a:pPr>
              <a:r>
                <a:rPr kumimoji="0" lang="en-US" altLang="ko-KR" sz="1600">
                  <a:latin typeface="+mn-ea"/>
                </a:rPr>
                <a:t> Protocol</a:t>
              </a:r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3673475" y="3473450"/>
              <a:ext cx="167565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ko-KR" altLang="ko-KR" sz="1600" b="1">
                  <a:latin typeface="+mn-ea"/>
                </a:rPr>
                <a:t>3</a:t>
              </a:r>
              <a:r>
                <a:rPr kumimoji="0" lang="ko-KR" altLang="ko-KR" sz="1600">
                  <a:latin typeface="+mn-ea"/>
                </a:rPr>
                <a:t>. </a:t>
              </a:r>
              <a:r>
                <a:rPr kumimoji="0" lang="en-US" altLang="ko-KR" sz="1600">
                  <a:latin typeface="+mn-ea"/>
                </a:rPr>
                <a:t>Alert Protocol</a:t>
              </a:r>
            </a:p>
          </p:txBody>
        </p:sp>
        <p:sp>
          <p:nvSpPr>
            <p:cNvPr id="23" name="AutoShape 18"/>
            <p:cNvSpPr>
              <a:spLocks/>
            </p:cNvSpPr>
            <p:nvPr/>
          </p:nvSpPr>
          <p:spPr bwMode="auto">
            <a:xfrm>
              <a:off x="3352800" y="1524000"/>
              <a:ext cx="228600" cy="4343400"/>
            </a:xfrm>
            <a:prstGeom prst="rightBrace">
              <a:avLst>
                <a:gd name="adj1" fmla="val 158333"/>
                <a:gd name="adj2" fmla="val 4949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1412875" y="4419600"/>
              <a:ext cx="1752600" cy="13716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 dirty="0" err="1">
                  <a:solidFill>
                    <a:schemeClr val="bg1"/>
                  </a:solidFill>
                  <a:latin typeface="+mn-ea"/>
                </a:rPr>
                <a:t>Server&amp;client</a:t>
              </a:r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 random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server write MAC Secret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client write MAC Secret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server write key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client write key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Initialization Vector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sequence numbers</a:t>
              </a:r>
            </a:p>
          </p:txBody>
        </p:sp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1371600" y="1524000"/>
              <a:ext cx="6553200" cy="2743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6108700" y="2955925"/>
              <a:ext cx="1752600" cy="121920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ko-KR" altLang="en-US" sz="1200">
                  <a:latin typeface="+mn-ea"/>
                </a:rPr>
                <a:t>세션 </a:t>
              </a:r>
              <a:r>
                <a:rPr lang="en-US" altLang="ko-KR" sz="1200">
                  <a:latin typeface="+mn-ea"/>
                </a:rPr>
                <a:t>ID</a:t>
              </a:r>
            </a:p>
            <a:p>
              <a:r>
                <a:rPr lang="ko-KR" altLang="en-US" sz="1200">
                  <a:latin typeface="+mn-ea"/>
                </a:rPr>
                <a:t>인증서</a:t>
              </a:r>
            </a:p>
            <a:p>
              <a:r>
                <a:rPr lang="ko-KR" altLang="en-US" sz="1200">
                  <a:latin typeface="+mn-ea"/>
                </a:rPr>
                <a:t>압축 방법</a:t>
              </a:r>
            </a:p>
            <a:p>
              <a:r>
                <a:rPr lang="en-US" altLang="ko-KR" sz="1200">
                  <a:latin typeface="+mn-ea"/>
                </a:rPr>
                <a:t>Cipher Spec</a:t>
              </a:r>
            </a:p>
            <a:p>
              <a:r>
                <a:rPr lang="en-US" altLang="ko-KR" sz="1200">
                  <a:latin typeface="+mn-ea"/>
                </a:rPr>
                <a:t>Master_Secret</a:t>
              </a:r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6109904" y="2362200"/>
              <a:ext cx="164859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ko-KR" altLang="ko-KR" sz="1600" b="1" i="1">
                  <a:latin typeface="+mn-ea"/>
                </a:rPr>
                <a:t>2. Current</a:t>
              </a:r>
              <a:r>
                <a:rPr lang="en-US" altLang="ko-KR" sz="1600" b="1" i="1">
                  <a:latin typeface="+mn-ea"/>
                </a:rPr>
                <a:t> State</a:t>
              </a:r>
              <a:endParaRPr lang="en-US" altLang="ko-KR" sz="1400">
                <a:latin typeface="+mn-ea"/>
              </a:endParaRPr>
            </a:p>
            <a:p>
              <a:pPr algn="ctr"/>
              <a:r>
                <a:rPr lang="en-US" altLang="ko-KR" sz="1400">
                  <a:latin typeface="+mn-ea"/>
                </a:rPr>
                <a:t>      </a:t>
              </a:r>
              <a:r>
                <a:rPr lang="ko-KR" altLang="en-US" sz="1400">
                  <a:latin typeface="+mn-ea"/>
                </a:rPr>
                <a:t>현재 세션 상태</a:t>
              </a:r>
            </a:p>
          </p:txBody>
        </p:sp>
        <p:sp>
          <p:nvSpPr>
            <p:cNvPr id="28" name="Line 23"/>
            <p:cNvSpPr>
              <a:spLocks noChangeShapeType="1"/>
            </p:cNvSpPr>
            <p:nvPr/>
          </p:nvSpPr>
          <p:spPr bwMode="auto">
            <a:xfrm>
              <a:off x="6934200" y="2209800"/>
              <a:ext cx="0" cy="244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29" name="Rectangle 24"/>
            <p:cNvSpPr>
              <a:spLocks noChangeArrowheads="1"/>
            </p:cNvSpPr>
            <p:nvPr/>
          </p:nvSpPr>
          <p:spPr bwMode="auto">
            <a:xfrm>
              <a:off x="6172200" y="1752600"/>
              <a:ext cx="1600200" cy="53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ko-KR" sz="1600" b="1" i="1">
                  <a:latin typeface="+mn-ea"/>
                </a:rPr>
                <a:t>1. </a:t>
              </a:r>
              <a:r>
                <a:rPr lang="en-US" altLang="ko-KR" sz="1600" b="1" i="1">
                  <a:latin typeface="+mn-ea"/>
                </a:rPr>
                <a:t>Pending State</a:t>
              </a:r>
              <a:endParaRPr lang="en-US" altLang="ko-KR" sz="1400" b="1">
                <a:latin typeface="+mn-ea"/>
              </a:endParaRPr>
            </a:p>
            <a:p>
              <a:pPr algn="ctr"/>
              <a:r>
                <a:rPr lang="en-US" altLang="ko-KR" sz="1400">
                  <a:latin typeface="+mn-ea"/>
                </a:rPr>
                <a:t>HP</a:t>
              </a:r>
              <a:r>
                <a:rPr lang="ko-KR" altLang="en-US" sz="1400">
                  <a:latin typeface="+mn-ea"/>
                </a:rPr>
                <a:t>가 진행중</a:t>
              </a:r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6124575" y="4419600"/>
              <a:ext cx="1752600" cy="13716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200">
                  <a:solidFill>
                    <a:schemeClr val="bg1"/>
                  </a:solidFill>
                  <a:latin typeface="+mn-ea"/>
                </a:rPr>
                <a:t>Server&amp;client random</a:t>
              </a:r>
            </a:p>
            <a:p>
              <a:pPr algn="ctr"/>
              <a:r>
                <a:rPr lang="en-US" altLang="ko-KR" sz="1200">
                  <a:solidFill>
                    <a:schemeClr val="bg1"/>
                  </a:solidFill>
                  <a:latin typeface="+mn-ea"/>
                </a:rPr>
                <a:t>server write MAC Secret</a:t>
              </a:r>
            </a:p>
            <a:p>
              <a:pPr algn="ctr"/>
              <a:r>
                <a:rPr lang="en-US" altLang="ko-KR" sz="1200">
                  <a:solidFill>
                    <a:schemeClr val="bg1"/>
                  </a:solidFill>
                  <a:latin typeface="+mn-ea"/>
                </a:rPr>
                <a:t>client write MAC Secret</a:t>
              </a:r>
            </a:p>
            <a:p>
              <a:pPr algn="ctr"/>
              <a:r>
                <a:rPr lang="en-US" altLang="ko-KR" sz="1200">
                  <a:solidFill>
                    <a:schemeClr val="bg1"/>
                  </a:solidFill>
                  <a:latin typeface="+mn-ea"/>
                </a:rPr>
                <a:t>server write key</a:t>
              </a:r>
            </a:p>
            <a:p>
              <a:pPr algn="ctr"/>
              <a:r>
                <a:rPr lang="en-US" altLang="ko-KR" sz="1200">
                  <a:solidFill>
                    <a:schemeClr val="bg1"/>
                  </a:solidFill>
                  <a:latin typeface="+mn-ea"/>
                </a:rPr>
                <a:t>client write key</a:t>
              </a:r>
            </a:p>
            <a:p>
              <a:pPr algn="ctr"/>
              <a:r>
                <a:rPr lang="en-US" altLang="ko-KR" sz="1200">
                  <a:solidFill>
                    <a:schemeClr val="bg1"/>
                  </a:solidFill>
                  <a:latin typeface="+mn-ea"/>
                </a:rPr>
                <a:t>Initialization Vector</a:t>
              </a:r>
            </a:p>
            <a:p>
              <a:pPr algn="ctr"/>
              <a:r>
                <a:rPr lang="en-US" altLang="ko-KR" sz="1200">
                  <a:solidFill>
                    <a:schemeClr val="bg1"/>
                  </a:solidFill>
                  <a:latin typeface="+mn-ea"/>
                </a:rPr>
                <a:t>sequence numbers</a:t>
              </a:r>
            </a:p>
          </p:txBody>
        </p:sp>
        <p:sp>
          <p:nvSpPr>
            <p:cNvPr id="31" name="Line 26"/>
            <p:cNvSpPr>
              <a:spLocks noChangeShapeType="1"/>
            </p:cNvSpPr>
            <p:nvPr/>
          </p:nvSpPr>
          <p:spPr bwMode="auto">
            <a:xfrm>
              <a:off x="2286000" y="2209800"/>
              <a:ext cx="0" cy="244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32" name="Rectangle 27"/>
            <p:cNvSpPr>
              <a:spLocks noChangeArrowheads="1"/>
            </p:cNvSpPr>
            <p:nvPr/>
          </p:nvSpPr>
          <p:spPr bwMode="auto">
            <a:xfrm>
              <a:off x="1426779" y="2362200"/>
              <a:ext cx="164859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ko-KR" altLang="ko-KR" sz="1600" b="1" i="1">
                  <a:latin typeface="+mn-ea"/>
                </a:rPr>
                <a:t>2. Current</a:t>
              </a:r>
              <a:r>
                <a:rPr lang="en-US" altLang="ko-KR" sz="1600" b="1" i="1">
                  <a:latin typeface="+mn-ea"/>
                </a:rPr>
                <a:t> State</a:t>
              </a:r>
              <a:endParaRPr lang="en-US" altLang="ko-KR" sz="1400">
                <a:latin typeface="+mn-ea"/>
              </a:endParaRPr>
            </a:p>
            <a:p>
              <a:pPr algn="ctr"/>
              <a:r>
                <a:rPr lang="en-US" altLang="ko-KR" sz="1400">
                  <a:latin typeface="+mn-ea"/>
                </a:rPr>
                <a:t>      </a:t>
              </a:r>
              <a:r>
                <a:rPr lang="ko-KR" altLang="en-US" sz="1400">
                  <a:latin typeface="+mn-ea"/>
                </a:rPr>
                <a:t>현재 세션 상태</a:t>
              </a:r>
            </a:p>
          </p:txBody>
        </p:sp>
        <p:sp>
          <p:nvSpPr>
            <p:cNvPr id="33" name="Rectangle 28"/>
            <p:cNvSpPr>
              <a:spLocks noChangeArrowheads="1"/>
            </p:cNvSpPr>
            <p:nvPr/>
          </p:nvSpPr>
          <p:spPr bwMode="auto">
            <a:xfrm>
              <a:off x="4046538" y="1492250"/>
              <a:ext cx="146136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600" b="1" i="1">
                  <a:latin typeface="+mn-ea"/>
                </a:rPr>
                <a:t>Session State</a:t>
              </a:r>
              <a:endParaRPr lang="en-US" altLang="ko-KR" sz="1600" b="1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846060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TLS </a:t>
            </a:r>
            <a:r>
              <a:rPr lang="ko-KR" altLang="en-US" dirty="0" smtClean="0"/>
              <a:t>구조 </a:t>
            </a:r>
            <a:r>
              <a:rPr lang="en-US" altLang="ko-KR" sz="2800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좀 더 자세하게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58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67327" y="1628775"/>
            <a:ext cx="8409346" cy="4495800"/>
            <a:chOff x="381000" y="1628775"/>
            <a:chExt cx="8409346" cy="4495800"/>
          </a:xfrm>
        </p:grpSpPr>
        <p:sp>
          <p:nvSpPr>
            <p:cNvPr id="8" name="Line 3"/>
            <p:cNvSpPr>
              <a:spLocks noChangeShapeType="1"/>
            </p:cNvSpPr>
            <p:nvPr/>
          </p:nvSpPr>
          <p:spPr bwMode="auto">
            <a:xfrm flipH="1">
              <a:off x="2971800" y="2238375"/>
              <a:ext cx="29019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Line 4"/>
            <p:cNvSpPr>
              <a:spLocks noChangeShapeType="1"/>
            </p:cNvSpPr>
            <p:nvPr/>
          </p:nvSpPr>
          <p:spPr bwMode="auto">
            <a:xfrm flipH="1" flipV="1">
              <a:off x="2979738" y="3175000"/>
              <a:ext cx="2928937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>
              <a:off x="2979738" y="3841750"/>
              <a:ext cx="290195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Line 6"/>
            <p:cNvSpPr>
              <a:spLocks noChangeShapeType="1"/>
            </p:cNvSpPr>
            <p:nvPr/>
          </p:nvSpPr>
          <p:spPr bwMode="auto">
            <a:xfrm flipH="1">
              <a:off x="2979738" y="5935663"/>
              <a:ext cx="29273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3048000" y="1628775"/>
              <a:ext cx="15208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ko-KR" sz="1600"/>
                <a:t>1. </a:t>
              </a:r>
              <a:r>
                <a:rPr lang="en-US" altLang="ko-KR" sz="1600"/>
                <a:t>Client Hello</a:t>
              </a: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3657600" y="1933575"/>
              <a:ext cx="15509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ko-KR" sz="1600"/>
                <a:t>2. </a:t>
              </a:r>
              <a:r>
                <a:rPr lang="en-US" altLang="ko-KR" sz="1600"/>
                <a:t>Server Hello</a:t>
              </a: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3657600" y="2220913"/>
              <a:ext cx="2193925" cy="287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ko-KR" sz="1600"/>
                <a:t>3. </a:t>
              </a:r>
              <a:r>
                <a:rPr lang="en-US" altLang="ko-KR" sz="1600"/>
                <a:t>Server Certificate*</a:t>
              </a:r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H="1">
              <a:off x="2979738" y="2544763"/>
              <a:ext cx="292735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3657600" y="2832100"/>
              <a:ext cx="2389188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ko-KR" sz="1600"/>
                <a:t>5. </a:t>
              </a:r>
              <a:r>
                <a:rPr lang="en-US" altLang="ko-KR" sz="1600"/>
                <a:t>Certificate Request*</a:t>
              </a:r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 flipH="1">
              <a:off x="2979738" y="3508375"/>
              <a:ext cx="29019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3657600" y="3165475"/>
              <a:ext cx="21463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ko-KR" sz="1600"/>
                <a:t>6. </a:t>
              </a:r>
              <a:r>
                <a:rPr lang="en-US" altLang="ko-KR" sz="1600"/>
                <a:t>Server Hello Done</a:t>
              </a:r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3013075" y="3552825"/>
              <a:ext cx="21637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ko-KR" sz="1600"/>
                <a:t>7. </a:t>
              </a:r>
              <a:r>
                <a:rPr lang="en-US" altLang="ko-KR" sz="1600"/>
                <a:t>Client Certificate*</a:t>
              </a:r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>
              <a:off x="2979738" y="4241800"/>
              <a:ext cx="28876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>
              <a:off x="3013075" y="3954463"/>
              <a:ext cx="24447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ko-KR" sz="1600"/>
                <a:t>8. </a:t>
              </a:r>
              <a:r>
                <a:rPr lang="en-US" altLang="ko-KR" sz="1600"/>
                <a:t>Client Key Exchange</a:t>
              </a:r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>
              <a:off x="2979738" y="4575175"/>
              <a:ext cx="291306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3013075" y="4287838"/>
              <a:ext cx="21431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ko-KR" sz="1600"/>
                <a:t>9. </a:t>
              </a:r>
              <a:r>
                <a:rPr lang="en-US" altLang="ko-KR" sz="1600"/>
                <a:t>Certificate Verify*</a:t>
              </a:r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3013075" y="4621213"/>
              <a:ext cx="219643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1600"/>
                <a:t>Change Cipher Specs</a:t>
              </a:r>
            </a:p>
          </p:txBody>
        </p:sp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2979738" y="5268913"/>
              <a:ext cx="29019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3013075" y="4979988"/>
              <a:ext cx="133081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ko-KR" sz="1600"/>
                <a:t>10. </a:t>
              </a:r>
              <a:r>
                <a:rPr lang="en-US" altLang="ko-KR" sz="1600"/>
                <a:t>Finished</a:t>
              </a:r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3657600" y="5286375"/>
              <a:ext cx="23971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1600"/>
                <a:t>Change Cipher Specs</a:t>
              </a:r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4341813" y="5648325"/>
              <a:ext cx="133081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ko-KR" sz="1600"/>
                <a:t>11. </a:t>
              </a:r>
              <a:r>
                <a:rPr lang="en-US" altLang="ko-KR" sz="1600"/>
                <a:t>Finished</a:t>
              </a:r>
            </a:p>
          </p:txBody>
        </p:sp>
        <p:sp>
          <p:nvSpPr>
            <p:cNvPr id="29" name="Rectangle 24"/>
            <p:cNvSpPr>
              <a:spLocks noChangeArrowheads="1"/>
            </p:cNvSpPr>
            <p:nvPr/>
          </p:nvSpPr>
          <p:spPr bwMode="auto">
            <a:xfrm>
              <a:off x="2578100" y="1655763"/>
              <a:ext cx="401638" cy="4468812"/>
            </a:xfrm>
            <a:prstGeom prst="rect">
              <a:avLst/>
            </a:prstGeom>
            <a:solidFill>
              <a:srgbClr val="DDDDDD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400" b="1">
                  <a:ea typeface="돋움" panose="020B0600000101010101" pitchFamily="50" charset="-127"/>
                </a:rPr>
                <a:t>T</a:t>
              </a:r>
            </a:p>
            <a:p>
              <a:pPr algn="ctr"/>
              <a:r>
                <a:rPr lang="en-US" altLang="ko-KR" sz="1400" b="1">
                  <a:ea typeface="돋움" panose="020B0600000101010101" pitchFamily="50" charset="-127"/>
                </a:rPr>
                <a:t>L</a:t>
              </a:r>
            </a:p>
            <a:p>
              <a:pPr algn="ctr"/>
              <a:r>
                <a:rPr lang="en-US" altLang="ko-KR" sz="1400" b="1">
                  <a:ea typeface="돋움" panose="020B0600000101010101" pitchFamily="50" charset="-127"/>
                </a:rPr>
                <a:t>S</a:t>
              </a:r>
            </a:p>
            <a:p>
              <a:pPr algn="ctr"/>
              <a:r>
                <a:rPr lang="en-US" altLang="ko-KR" sz="1400" b="1">
                  <a:ea typeface="돋움" panose="020B0600000101010101" pitchFamily="50" charset="-127"/>
                </a:rPr>
                <a:t>  </a:t>
              </a:r>
            </a:p>
            <a:p>
              <a:pPr algn="ctr"/>
              <a:r>
                <a:rPr lang="ko-KR" altLang="en-US" sz="1400" b="1">
                  <a:ea typeface="돋움" panose="020B0600000101010101" pitchFamily="50" charset="-127"/>
                </a:rPr>
                <a:t>클</a:t>
              </a:r>
            </a:p>
            <a:p>
              <a:pPr algn="ctr"/>
              <a:r>
                <a:rPr lang="ko-KR" altLang="en-US" sz="1400" b="1">
                  <a:ea typeface="돋움" panose="020B0600000101010101" pitchFamily="50" charset="-127"/>
                </a:rPr>
                <a:t>라</a:t>
              </a:r>
            </a:p>
            <a:p>
              <a:pPr algn="ctr"/>
              <a:r>
                <a:rPr lang="ko-KR" altLang="en-US" sz="1400" b="1">
                  <a:ea typeface="돋움" panose="020B0600000101010101" pitchFamily="50" charset="-127"/>
                </a:rPr>
                <a:t>이</a:t>
              </a:r>
            </a:p>
            <a:p>
              <a:pPr algn="ctr"/>
              <a:r>
                <a:rPr lang="ko-KR" altLang="en-US" sz="1400" b="1">
                  <a:ea typeface="돋움" panose="020B0600000101010101" pitchFamily="50" charset="-127"/>
                </a:rPr>
                <a:t>언</a:t>
              </a:r>
            </a:p>
            <a:p>
              <a:pPr algn="ctr"/>
              <a:r>
                <a:rPr lang="ko-KR" altLang="en-US" sz="1400" b="1">
                  <a:ea typeface="돋움" panose="020B0600000101010101" pitchFamily="50" charset="-127"/>
                </a:rPr>
                <a:t>트</a:t>
              </a:r>
              <a:endParaRPr lang="ko-KR" altLang="ko-KR" sz="1400" b="1">
                <a:ea typeface="돋움" panose="020B0600000101010101" pitchFamily="50" charset="-127"/>
              </a:endParaRPr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5915025" y="1655763"/>
              <a:ext cx="400050" cy="4468812"/>
            </a:xfrm>
            <a:prstGeom prst="rect">
              <a:avLst/>
            </a:prstGeom>
            <a:solidFill>
              <a:srgbClr val="DDDDDD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ko-KR" sz="1400" b="1">
                  <a:ea typeface="돋움" panose="020B0600000101010101" pitchFamily="50" charset="-127"/>
                </a:rPr>
                <a:t>T</a:t>
              </a:r>
            </a:p>
            <a:p>
              <a:pPr algn="ctr"/>
              <a:r>
                <a:rPr lang="en-US" altLang="ko-KR" sz="1400" b="1">
                  <a:ea typeface="돋움" panose="020B0600000101010101" pitchFamily="50" charset="-127"/>
                </a:rPr>
                <a:t>L</a:t>
              </a:r>
            </a:p>
            <a:p>
              <a:pPr algn="ctr"/>
              <a:r>
                <a:rPr lang="en-US" altLang="ko-KR" sz="1400" b="1">
                  <a:ea typeface="돋움" panose="020B0600000101010101" pitchFamily="50" charset="-127"/>
                </a:rPr>
                <a:t>S</a:t>
              </a:r>
            </a:p>
            <a:p>
              <a:pPr algn="ctr"/>
              <a:endParaRPr lang="en-US" altLang="ko-KR" sz="1400" b="1">
                <a:ea typeface="돋움" panose="020B0600000101010101" pitchFamily="50" charset="-127"/>
              </a:endParaRPr>
            </a:p>
            <a:p>
              <a:pPr algn="ctr"/>
              <a:r>
                <a:rPr lang="en-US" altLang="ko-KR" sz="1400" b="1">
                  <a:ea typeface="돋움" panose="020B0600000101010101" pitchFamily="50" charset="-127"/>
                </a:rPr>
                <a:t>  </a:t>
              </a:r>
            </a:p>
            <a:p>
              <a:pPr algn="ctr"/>
              <a:r>
                <a:rPr lang="ko-KR" altLang="en-US" sz="1400" b="1">
                  <a:ea typeface="돋움" panose="020B0600000101010101" pitchFamily="50" charset="-127"/>
                </a:rPr>
                <a:t>서</a:t>
              </a:r>
            </a:p>
            <a:p>
              <a:pPr algn="ctr"/>
              <a:endParaRPr lang="ko-KR" altLang="en-US" sz="1400" b="1">
                <a:ea typeface="돋움" panose="020B0600000101010101" pitchFamily="50" charset="-127"/>
              </a:endParaRPr>
            </a:p>
            <a:p>
              <a:pPr algn="ctr"/>
              <a:r>
                <a:rPr lang="ko-KR" altLang="en-US" sz="1400" b="1">
                  <a:ea typeface="돋움" panose="020B0600000101010101" pitchFamily="50" charset="-127"/>
                </a:rPr>
                <a:t>버</a:t>
              </a:r>
            </a:p>
          </p:txBody>
        </p:sp>
        <p:sp>
          <p:nvSpPr>
            <p:cNvPr id="31" name="Line 26"/>
            <p:cNvSpPr>
              <a:spLocks noChangeShapeType="1"/>
            </p:cNvSpPr>
            <p:nvPr/>
          </p:nvSpPr>
          <p:spPr bwMode="auto">
            <a:xfrm flipH="1" flipV="1">
              <a:off x="3011488" y="5602288"/>
              <a:ext cx="2911475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Rectangle 27"/>
            <p:cNvSpPr>
              <a:spLocks noChangeArrowheads="1"/>
            </p:cNvSpPr>
            <p:nvPr/>
          </p:nvSpPr>
          <p:spPr bwMode="auto">
            <a:xfrm>
              <a:off x="6481763" y="1884075"/>
              <a:ext cx="1848583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folHlink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ko-KR" altLang="ko-KR" sz="1400"/>
                <a:t> </a:t>
              </a:r>
              <a:r>
                <a:rPr lang="ko-KR" altLang="ko-KR" sz="1400">
                  <a:sym typeface="Wingdings" panose="05000000000000000000" pitchFamily="2" charset="2"/>
                </a:rPr>
                <a:t></a:t>
              </a:r>
              <a:r>
                <a:rPr lang="ko-KR" altLang="ko-KR" sz="1400"/>
                <a:t> </a:t>
              </a:r>
              <a:r>
                <a:rPr lang="ko-KR" altLang="en-US" sz="1600"/>
                <a:t>암호알고리즘 및</a:t>
              </a:r>
            </a:p>
            <a:p>
              <a:r>
                <a:rPr lang="ko-KR" altLang="en-US" sz="1600"/>
                <a:t>     키 길이 결정</a:t>
              </a:r>
              <a:endParaRPr lang="ko-KR" altLang="en-US" sz="1400"/>
            </a:p>
          </p:txBody>
        </p:sp>
        <p:sp>
          <p:nvSpPr>
            <p:cNvPr id="33" name="AutoShape 28"/>
            <p:cNvSpPr>
              <a:spLocks/>
            </p:cNvSpPr>
            <p:nvPr/>
          </p:nvSpPr>
          <p:spPr bwMode="auto">
            <a:xfrm>
              <a:off x="6381750" y="1855788"/>
              <a:ext cx="133350" cy="533400"/>
            </a:xfrm>
            <a:prstGeom prst="rightBrace">
              <a:avLst>
                <a:gd name="adj1" fmla="val 3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folHlink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381000" y="2542173"/>
              <a:ext cx="188705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folHlink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ko-KR" altLang="ko-KR" sz="1600">
                  <a:sym typeface="Wingdings" panose="05000000000000000000" pitchFamily="2" charset="2"/>
                </a:rPr>
                <a:t> </a:t>
              </a:r>
              <a:r>
                <a:rPr lang="ko-KR" altLang="en-US" sz="1600"/>
                <a:t>서버 공개키 확보</a:t>
              </a:r>
            </a:p>
          </p:txBody>
        </p:sp>
        <p:sp>
          <p:nvSpPr>
            <p:cNvPr id="35" name="Rectangle 30"/>
            <p:cNvSpPr>
              <a:spLocks noChangeArrowheads="1"/>
            </p:cNvSpPr>
            <p:nvPr/>
          </p:nvSpPr>
          <p:spPr bwMode="auto">
            <a:xfrm>
              <a:off x="6564313" y="3728750"/>
              <a:ext cx="1829347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folHlink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ko-KR" altLang="ko-KR" sz="1600">
                  <a:sym typeface="Wingdings" panose="05000000000000000000" pitchFamily="2" charset="2"/>
                </a:rPr>
                <a:t></a:t>
              </a:r>
              <a:r>
                <a:rPr lang="ko-KR" altLang="ko-KR" sz="1600"/>
                <a:t> </a:t>
              </a:r>
              <a:r>
                <a:rPr lang="ko-KR" altLang="en-US" sz="1600"/>
                <a:t>클라이언트 인증</a:t>
              </a:r>
            </a:p>
            <a:p>
              <a:r>
                <a:rPr lang="ko-KR" altLang="en-US" sz="1600"/>
                <a:t>    </a:t>
              </a:r>
              <a:r>
                <a:rPr lang="en-US" altLang="ko-KR" sz="1600"/>
                <a:t>(Optional)</a:t>
              </a:r>
            </a:p>
          </p:txBody>
        </p: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6488113" y="4263023"/>
              <a:ext cx="230223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folHlink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ko-KR" altLang="ko-KR" sz="1400"/>
                <a:t> </a:t>
              </a:r>
              <a:r>
                <a:rPr lang="ko-KR" altLang="ko-KR" sz="1600">
                  <a:sym typeface="Wingdings" panose="05000000000000000000" pitchFamily="2" charset="2"/>
                </a:rPr>
                <a:t>  </a:t>
              </a:r>
              <a:r>
                <a:rPr lang="ko-KR" altLang="en-US" sz="1600"/>
                <a:t>키 교환 및 서버 인증</a:t>
              </a:r>
              <a:endParaRPr lang="ko-KR" altLang="en-US" sz="1400"/>
            </a:p>
          </p:txBody>
        </p:sp>
        <p:sp>
          <p:nvSpPr>
            <p:cNvPr id="37" name="AutoShape 32"/>
            <p:cNvSpPr>
              <a:spLocks/>
            </p:cNvSpPr>
            <p:nvPr/>
          </p:nvSpPr>
          <p:spPr bwMode="auto">
            <a:xfrm flipH="1">
              <a:off x="2378075" y="1855788"/>
              <a:ext cx="133350" cy="533400"/>
            </a:xfrm>
            <a:prstGeom prst="rightBrace">
              <a:avLst>
                <a:gd name="adj1" fmla="val 3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folHlink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" name="Rectangle 33"/>
            <p:cNvSpPr>
              <a:spLocks noChangeArrowheads="1"/>
            </p:cNvSpPr>
            <p:nvPr/>
          </p:nvSpPr>
          <p:spPr bwMode="auto">
            <a:xfrm>
              <a:off x="563563" y="4713000"/>
              <a:ext cx="1694695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folHlink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ko-KR" altLang="ko-KR" sz="1600"/>
                <a:t> </a:t>
              </a:r>
              <a:r>
                <a:rPr lang="ko-KR" altLang="ko-KR" sz="1600">
                  <a:sym typeface="Wingdings" panose="05000000000000000000" pitchFamily="2" charset="2"/>
                </a:rPr>
                <a:t> </a:t>
              </a:r>
              <a:r>
                <a:rPr lang="ko-KR" altLang="en-US" sz="1600"/>
                <a:t>세션정보 생성</a:t>
              </a:r>
            </a:p>
            <a:p>
              <a:r>
                <a:rPr lang="ko-KR" altLang="en-US" sz="1600"/>
                <a:t>     완료 및 확인</a:t>
              </a:r>
            </a:p>
          </p:txBody>
        </p:sp>
        <p:sp>
          <p:nvSpPr>
            <p:cNvPr id="39" name="Rectangle 34"/>
            <p:cNvSpPr>
              <a:spLocks noChangeArrowheads="1"/>
            </p:cNvSpPr>
            <p:nvPr/>
          </p:nvSpPr>
          <p:spPr bwMode="auto">
            <a:xfrm>
              <a:off x="6578600" y="5446425"/>
              <a:ext cx="1636987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folHlink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ko-KR" altLang="ko-KR" sz="1600">
                  <a:sym typeface="Wingdings" panose="05000000000000000000" pitchFamily="2" charset="2"/>
                </a:rPr>
                <a:t> </a:t>
              </a:r>
              <a:r>
                <a:rPr lang="ko-KR" altLang="en-US" sz="1600"/>
                <a:t>세션정보 생성</a:t>
              </a:r>
            </a:p>
            <a:p>
              <a:r>
                <a:rPr lang="ko-KR" altLang="en-US" sz="1600"/>
                <a:t>    완료 및 확인</a:t>
              </a:r>
            </a:p>
          </p:txBody>
        </p:sp>
        <p:sp>
          <p:nvSpPr>
            <p:cNvPr id="40" name="AutoShape 35"/>
            <p:cNvSpPr>
              <a:spLocks/>
            </p:cNvSpPr>
            <p:nvPr/>
          </p:nvSpPr>
          <p:spPr bwMode="auto">
            <a:xfrm flipH="1">
              <a:off x="2378075" y="4752975"/>
              <a:ext cx="133350" cy="533400"/>
            </a:xfrm>
            <a:prstGeom prst="rightBrace">
              <a:avLst>
                <a:gd name="adj1" fmla="val 3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folHlink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1" name="AutoShape 36"/>
            <p:cNvSpPr>
              <a:spLocks/>
            </p:cNvSpPr>
            <p:nvPr/>
          </p:nvSpPr>
          <p:spPr bwMode="auto">
            <a:xfrm>
              <a:off x="6381750" y="5457825"/>
              <a:ext cx="133350" cy="533400"/>
            </a:xfrm>
            <a:prstGeom prst="rightBrace">
              <a:avLst>
                <a:gd name="adj1" fmla="val 3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folHlink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2" name="Line 37"/>
            <p:cNvSpPr>
              <a:spLocks noChangeShapeType="1"/>
            </p:cNvSpPr>
            <p:nvPr/>
          </p:nvSpPr>
          <p:spPr bwMode="auto">
            <a:xfrm flipH="1" flipV="1">
              <a:off x="2997200" y="4906963"/>
              <a:ext cx="2911475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triangle" w="med" len="med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3" name="Line 38"/>
            <p:cNvSpPr>
              <a:spLocks noChangeShapeType="1"/>
            </p:cNvSpPr>
            <p:nvPr/>
          </p:nvSpPr>
          <p:spPr bwMode="auto">
            <a:xfrm>
              <a:off x="2971800" y="1933575"/>
              <a:ext cx="29019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381000" y="1857375"/>
              <a:ext cx="1930400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folHlink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471488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ko-KR" altLang="ko-KR" sz="1600">
                  <a:latin typeface="+mn-lt"/>
                  <a:sym typeface="Wingdings" panose="05000000000000000000" pitchFamily="2" charset="2"/>
                </a:rPr>
                <a:t></a:t>
              </a:r>
              <a:r>
                <a:rPr lang="ko-KR" altLang="ko-KR" sz="1600">
                  <a:latin typeface="+mn-lt"/>
                </a:rPr>
                <a:t> </a:t>
              </a:r>
              <a:r>
                <a:rPr lang="ko-KR" altLang="en-US" sz="1600">
                  <a:latin typeface="+mn-lt"/>
                </a:rPr>
                <a:t>암호알고리즘 및</a:t>
              </a:r>
            </a:p>
            <a:p>
              <a:r>
                <a:rPr lang="ko-KR" altLang="en-US" sz="1600">
                  <a:latin typeface="+mn-lt"/>
                </a:rPr>
                <a:t>    키 길이 결정</a:t>
              </a:r>
            </a:p>
          </p:txBody>
        </p:sp>
        <p:sp>
          <p:nvSpPr>
            <p:cNvPr id="45" name="AutoShape 40"/>
            <p:cNvSpPr>
              <a:spLocks/>
            </p:cNvSpPr>
            <p:nvPr/>
          </p:nvSpPr>
          <p:spPr bwMode="auto">
            <a:xfrm flipH="1">
              <a:off x="2387600" y="2543175"/>
              <a:ext cx="85725" cy="303213"/>
            </a:xfrm>
            <a:prstGeom prst="rightBrace">
              <a:avLst>
                <a:gd name="adj1" fmla="val 29475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folHlink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" name="AutoShape 41"/>
            <p:cNvSpPr>
              <a:spLocks/>
            </p:cNvSpPr>
            <p:nvPr/>
          </p:nvSpPr>
          <p:spPr bwMode="auto">
            <a:xfrm>
              <a:off x="6430963" y="3822700"/>
              <a:ext cx="85725" cy="303213"/>
            </a:xfrm>
            <a:prstGeom prst="rightBrace">
              <a:avLst>
                <a:gd name="adj1" fmla="val 29475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folHlink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AutoShape 42"/>
            <p:cNvSpPr>
              <a:spLocks/>
            </p:cNvSpPr>
            <p:nvPr/>
          </p:nvSpPr>
          <p:spPr bwMode="auto">
            <a:xfrm>
              <a:off x="6443663" y="4229100"/>
              <a:ext cx="85725" cy="303213"/>
            </a:xfrm>
            <a:prstGeom prst="rightBrace">
              <a:avLst>
                <a:gd name="adj1" fmla="val 29475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folHlink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8" name="Rectangle 43"/>
            <p:cNvSpPr>
              <a:spLocks noChangeArrowheads="1"/>
            </p:cNvSpPr>
            <p:nvPr/>
          </p:nvSpPr>
          <p:spPr bwMode="auto">
            <a:xfrm>
              <a:off x="3657600" y="2543175"/>
              <a:ext cx="2316163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ko-KR" sz="1400"/>
                <a:t>4.  </a:t>
              </a:r>
              <a:r>
                <a:rPr lang="en-US" altLang="ko-KR" sz="1400"/>
                <a:t>Server Key Exchange*</a:t>
              </a:r>
            </a:p>
          </p:txBody>
        </p:sp>
        <p:sp>
          <p:nvSpPr>
            <p:cNvPr id="49" name="Line 44"/>
            <p:cNvSpPr>
              <a:spLocks noChangeShapeType="1"/>
            </p:cNvSpPr>
            <p:nvPr/>
          </p:nvSpPr>
          <p:spPr bwMode="auto">
            <a:xfrm flipH="1">
              <a:off x="3001963" y="2847975"/>
              <a:ext cx="292735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6152599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TLS </a:t>
            </a:r>
            <a:r>
              <a:rPr lang="ko-KR" altLang="en-US" dirty="0" smtClean="0"/>
              <a:t>구조 </a:t>
            </a:r>
            <a:r>
              <a:rPr lang="en-US" altLang="ko-KR" sz="2800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아주 쉽게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59</a:t>
            </a:fld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1008382" y="1383840"/>
            <a:ext cx="7127237" cy="5108154"/>
            <a:chOff x="1152140" y="1397590"/>
            <a:chExt cx="7127237" cy="5108154"/>
          </a:xfrm>
        </p:grpSpPr>
        <p:grpSp>
          <p:nvGrpSpPr>
            <p:cNvPr id="18" name="그룹 17"/>
            <p:cNvGrpSpPr/>
            <p:nvPr/>
          </p:nvGrpSpPr>
          <p:grpSpPr>
            <a:xfrm>
              <a:off x="2043205" y="1397590"/>
              <a:ext cx="5057590" cy="5108154"/>
              <a:chOff x="528666" y="1397590"/>
              <a:chExt cx="5057590" cy="5108154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528666" y="1397590"/>
                <a:ext cx="1226618" cy="5108154"/>
                <a:chOff x="1185401" y="1156960"/>
                <a:chExt cx="1226618" cy="5108154"/>
              </a:xfrm>
            </p:grpSpPr>
            <p:sp>
              <p:nvSpPr>
                <p:cNvPr id="7" name="직사각형 6"/>
                <p:cNvSpPr/>
                <p:nvPr/>
              </p:nvSpPr>
              <p:spPr>
                <a:xfrm>
                  <a:off x="1664644" y="1526292"/>
                  <a:ext cx="268132" cy="473882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185401" y="1156960"/>
                  <a:ext cx="12266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클라이언트</a:t>
                  </a:r>
                  <a:endPara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4984809" y="1397590"/>
                <a:ext cx="601447" cy="5108154"/>
                <a:chOff x="1497987" y="1156960"/>
                <a:chExt cx="601447" cy="5108154"/>
              </a:xfrm>
            </p:grpSpPr>
            <p:sp>
              <p:nvSpPr>
                <p:cNvPr id="12" name="직사각형 11"/>
                <p:cNvSpPr/>
                <p:nvPr/>
              </p:nvSpPr>
              <p:spPr>
                <a:xfrm>
                  <a:off x="1664644" y="1526292"/>
                  <a:ext cx="268132" cy="473882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1497987" y="1156960"/>
                  <a:ext cx="6014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서버</a:t>
                  </a:r>
                  <a:endPara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20" name="직선 화살표 연결선 19"/>
            <p:cNvCxnSpPr/>
            <p:nvPr/>
          </p:nvCxnSpPr>
          <p:spPr>
            <a:xfrm>
              <a:off x="2790580" y="3543104"/>
              <a:ext cx="3875425" cy="193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466468" y="3224832"/>
              <a:ext cx="2584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전자서명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아무거나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] &amp;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인증서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34137" y="3431242"/>
              <a:ext cx="13452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인증서 검증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전자서명 검증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H="1">
              <a:off x="2820937" y="2409459"/>
              <a:ext cx="3875425" cy="193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466468" y="2073800"/>
              <a:ext cx="2584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전자서명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아무거나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] &amp;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인증서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52140" y="2340854"/>
              <a:ext cx="13452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인증서 검증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/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전자서명 검증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 flipH="1">
              <a:off x="2790580" y="4676749"/>
              <a:ext cx="3875425" cy="193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911317" y="4331472"/>
              <a:ext cx="15840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암호키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재료 교환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85831" y="4669111"/>
              <a:ext cx="11608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암호키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생성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934137" y="4669111"/>
              <a:ext cx="11608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암호키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생성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3" name="직선 화살표 연결선 32"/>
            <p:cNvCxnSpPr/>
            <p:nvPr/>
          </p:nvCxnSpPr>
          <p:spPr>
            <a:xfrm flipH="1">
              <a:off x="2794587" y="5810394"/>
              <a:ext cx="3875425" cy="1930"/>
            </a:xfrm>
            <a:prstGeom prst="straightConnector1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242337" y="5431683"/>
              <a:ext cx="9220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암호통신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149210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보안의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48" y="863971"/>
            <a:ext cx="5628904" cy="5628904"/>
          </a:xfrm>
          <a:prstGeom prst="rect">
            <a:avLst/>
          </a:prstGeo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58566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Apache TLS configuration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7650" y="1028700"/>
            <a:ext cx="4857750" cy="217805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ko-KR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VirtualHost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192.168.0.1:443&gt;</a:t>
            </a:r>
          </a:p>
          <a:p>
            <a:pPr>
              <a:lnSpc>
                <a:spcPct val="150000"/>
              </a:lnSpc>
            </a:pPr>
            <a:r>
              <a:rPr lang="en-US" altLang="ko-KR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DocumentRoot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/</a:t>
            </a:r>
            <a:r>
              <a:rPr lang="en-US" altLang="ko-KR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/www/html2</a:t>
            </a:r>
          </a:p>
          <a:p>
            <a:pPr>
              <a:lnSpc>
                <a:spcPct val="150000"/>
              </a:lnSpc>
              <a:tabLst>
                <a:tab pos="1346200" algn="l"/>
              </a:tabLst>
            </a:pPr>
            <a:r>
              <a:rPr lang="en-US" altLang="ko-KR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ServerName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www.yourdomain.com</a:t>
            </a:r>
          </a:p>
          <a:p>
            <a:pPr>
              <a:lnSpc>
                <a:spcPct val="150000"/>
              </a:lnSpc>
              <a:tabLst>
                <a:tab pos="1346200" algn="l"/>
              </a:tabLst>
            </a:pPr>
            <a:r>
              <a:rPr lang="en-US" altLang="ko-KR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SSLEngine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 on</a:t>
            </a:r>
          </a:p>
          <a:p>
            <a:pPr>
              <a:lnSpc>
                <a:spcPct val="150000"/>
              </a:lnSpc>
              <a:tabLst>
                <a:tab pos="1346200" algn="l"/>
              </a:tabLst>
            </a:pPr>
            <a:r>
              <a:rPr lang="en-US" altLang="ko-KR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SSLCertificateFile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/path/to/your_domain_name.crt</a:t>
            </a:r>
          </a:p>
          <a:p>
            <a:pPr>
              <a:lnSpc>
                <a:spcPct val="150000"/>
              </a:lnSpc>
              <a:tabLst>
                <a:tab pos="1346200" algn="l"/>
              </a:tabLst>
            </a:pPr>
            <a:r>
              <a:rPr lang="en-US" altLang="ko-KR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SSLCertificateKeyFile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/path/to/</a:t>
            </a:r>
            <a:r>
              <a:rPr lang="en-US" altLang="ko-KR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your_private.key</a:t>
            </a:r>
            <a:endParaRPr lang="en-US" altLang="ko-KR" sz="1050" dirty="0" smtClean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tabLst>
                <a:tab pos="1346200" algn="l"/>
              </a:tabLst>
            </a:pPr>
            <a:r>
              <a:rPr lang="en-US" altLang="ko-KR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SSLCertificateChainFile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/path/to/CA.crt</a:t>
            </a:r>
          </a:p>
          <a:p>
            <a:pPr>
              <a:lnSpc>
                <a:spcPct val="150000"/>
              </a:lnSpc>
              <a:tabLst>
                <a:tab pos="1346200" algn="l"/>
              </a:tabLst>
            </a:pP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ko-KR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VirtualHost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431946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인터넷에서 로그인할 때 </a:t>
            </a:r>
            <a:r>
              <a:rPr lang="en-US" altLang="ko-KR" sz="2800" dirty="0" smtClean="0"/>
              <a:t>(1)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8457"/>
            <a:ext cx="9144000" cy="284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22638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인터넷에서 로그인할 때 </a:t>
            </a:r>
            <a:r>
              <a:rPr lang="en-US" altLang="ko-KR" sz="2800" dirty="0" smtClean="0"/>
              <a:t>(2)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62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407326" y="1101957"/>
            <a:ext cx="5549711" cy="5108154"/>
            <a:chOff x="36545" y="1397590"/>
            <a:chExt cx="5549711" cy="5108154"/>
          </a:xfrm>
        </p:grpSpPr>
        <p:grpSp>
          <p:nvGrpSpPr>
            <p:cNvPr id="21" name="그룹 20"/>
            <p:cNvGrpSpPr/>
            <p:nvPr/>
          </p:nvGrpSpPr>
          <p:grpSpPr>
            <a:xfrm>
              <a:off x="36545" y="1397590"/>
              <a:ext cx="2210863" cy="5108154"/>
              <a:chOff x="693280" y="1156960"/>
              <a:chExt cx="2210863" cy="5108154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1664644" y="1526292"/>
                <a:ext cx="268132" cy="47388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93280" y="1156960"/>
                <a:ext cx="2210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클라이언트</a:t>
                </a:r>
                <a:r>
                  <a:rPr lang="en-US" altLang="ko-KR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:r>
                  <a:rPr lang="ko-KR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브라우저</a:t>
                </a:r>
                <a:r>
                  <a:rPr lang="en-US" altLang="ko-KR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4984809" y="1397590"/>
              <a:ext cx="601447" cy="5108154"/>
              <a:chOff x="1497987" y="1156960"/>
              <a:chExt cx="601447" cy="5108154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664644" y="1526292"/>
                <a:ext cx="268132" cy="47388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497987" y="1156960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서버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cxnSp>
        <p:nvCxnSpPr>
          <p:cNvPr id="9" name="직선 화살표 연결선 8"/>
          <p:cNvCxnSpPr/>
          <p:nvPr/>
        </p:nvCxnSpPr>
        <p:spPr>
          <a:xfrm>
            <a:off x="2646822" y="3247471"/>
            <a:ext cx="3875425" cy="193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22710" y="2929199"/>
            <a:ext cx="2584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전자서명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아무거나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&amp;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인증서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90379" y="3135609"/>
            <a:ext cx="1345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인증서 검증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전자서명 검증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008382" y="1778167"/>
            <a:ext cx="5544222" cy="851829"/>
            <a:chOff x="1008382" y="2060050"/>
            <a:chExt cx="5544222" cy="851829"/>
          </a:xfrm>
        </p:grpSpPr>
        <p:cxnSp>
          <p:nvCxnSpPr>
            <p:cNvPr id="12" name="직선 화살표 연결선 11"/>
            <p:cNvCxnSpPr/>
            <p:nvPr/>
          </p:nvCxnSpPr>
          <p:spPr>
            <a:xfrm flipH="1">
              <a:off x="2677179" y="2395709"/>
              <a:ext cx="3875425" cy="193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322710" y="2060050"/>
              <a:ext cx="2584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전자서명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아무거나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] &amp;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인증서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8382" y="2327104"/>
              <a:ext cx="13452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인증서 검증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/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전자서명 검증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5" name="직선 화살표 연결선 14"/>
          <p:cNvCxnSpPr/>
          <p:nvPr/>
        </p:nvCxnSpPr>
        <p:spPr>
          <a:xfrm flipH="1">
            <a:off x="2646822" y="4381116"/>
            <a:ext cx="3875425" cy="193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67559" y="4035839"/>
            <a:ext cx="158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암호키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재료 교환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42073" y="4373478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암호키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생성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90379" y="4373478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암호키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생성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2650829" y="5514761"/>
            <a:ext cx="3875425" cy="193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98579" y="5136050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암호통신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646822" y="5734985"/>
            <a:ext cx="3875425" cy="338554"/>
            <a:chOff x="2646822" y="5734985"/>
            <a:chExt cx="3875425" cy="338554"/>
          </a:xfrm>
        </p:grpSpPr>
        <p:cxnSp>
          <p:nvCxnSpPr>
            <p:cNvPr id="28" name="직선 화살표 연결선 27"/>
            <p:cNvCxnSpPr/>
            <p:nvPr/>
          </p:nvCxnSpPr>
          <p:spPr>
            <a:xfrm>
              <a:off x="2646822" y="6060569"/>
              <a:ext cx="3875425" cy="193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891909" y="5734985"/>
              <a:ext cx="13852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ID/Password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1942396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SSH 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" t="907" r="750" b="1015"/>
          <a:stretch/>
        </p:blipFill>
        <p:spPr>
          <a:xfrm>
            <a:off x="1880364" y="871432"/>
            <a:ext cx="5383272" cy="5678907"/>
          </a:xfrm>
          <a:prstGeom prst="rect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14632332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공인인증서는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2"/>
          <a:stretch/>
        </p:blipFill>
        <p:spPr>
          <a:xfrm>
            <a:off x="160338" y="1515771"/>
            <a:ext cx="8823325" cy="4644397"/>
          </a:xfrm>
        </p:spPr>
      </p:pic>
      <p:sp>
        <p:nvSpPr>
          <p:cNvPr id="8" name="TextBox 7"/>
          <p:cNvSpPr txBox="1"/>
          <p:nvPr/>
        </p:nvSpPr>
        <p:spPr>
          <a:xfrm>
            <a:off x="55002" y="1143830"/>
            <a:ext cx="588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C:/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/id/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AppData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LocalLow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/NPKI/CA-name/User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7588" y="368607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인증서 파일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61315" y="346863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개인키 파일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885324" y="4588299"/>
            <a:ext cx="3839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우리가 인터넷 </a:t>
            </a:r>
            <a:r>
              <a:rPr lang="ko-KR" altLang="en-US" sz="2400" dirty="0" err="1" smtClean="0"/>
              <a:t>뱅킹할</a:t>
            </a:r>
            <a:r>
              <a:rPr lang="ko-KR" altLang="en-US" sz="2400" dirty="0" smtClean="0"/>
              <a:t> 때 넣는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비밀번호는 무엇인가</a:t>
            </a:r>
            <a:r>
              <a:rPr lang="en-US" altLang="ko-KR" sz="2400" dirty="0" smtClean="0"/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86122898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0102" y="3075057"/>
            <a:ext cx="75437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...and the story is not finished...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454826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Google Data Center Security </a:t>
            </a:r>
            <a:r>
              <a:rPr lang="en-US" altLang="ko-KR" sz="2800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Security Culture</a:t>
            </a:r>
          </a:p>
          <a:p>
            <a:pPr lvl="1"/>
            <a:r>
              <a:rPr lang="en-US" altLang="ko-KR" dirty="0" smtClean="0"/>
              <a:t>Employee background checks</a:t>
            </a:r>
          </a:p>
          <a:p>
            <a:pPr lvl="1"/>
            <a:r>
              <a:rPr lang="en-US" altLang="ko-KR" dirty="0" smtClean="0"/>
              <a:t>Security training for all employees</a:t>
            </a:r>
          </a:p>
          <a:p>
            <a:pPr lvl="1"/>
            <a:r>
              <a:rPr lang="en-US" altLang="ko-KR" dirty="0" smtClean="0"/>
              <a:t>Internal security and privacy events</a:t>
            </a:r>
          </a:p>
          <a:p>
            <a:pPr lvl="1"/>
            <a:r>
              <a:rPr lang="en-US" altLang="ko-KR" dirty="0" smtClean="0"/>
              <a:t>Dedicated security team</a:t>
            </a:r>
          </a:p>
          <a:p>
            <a:pPr lvl="1"/>
            <a:r>
              <a:rPr lang="en-US" altLang="ko-KR" dirty="0" smtClean="0"/>
              <a:t>Dedicated privacy team</a:t>
            </a:r>
          </a:p>
          <a:p>
            <a:pPr lvl="1"/>
            <a:r>
              <a:rPr lang="en-US" altLang="ko-KR" dirty="0" smtClean="0"/>
              <a:t>Internal audit and compliance specialists</a:t>
            </a:r>
          </a:p>
          <a:p>
            <a:pPr lvl="1"/>
            <a:r>
              <a:rPr lang="en-US" altLang="ko-KR" dirty="0" smtClean="0"/>
              <a:t>Collaboration with the security research community</a:t>
            </a:r>
          </a:p>
          <a:p>
            <a:r>
              <a:rPr lang="en-US" altLang="ko-KR" dirty="0" smtClean="0"/>
              <a:t>Operational Security</a:t>
            </a:r>
          </a:p>
          <a:p>
            <a:pPr lvl="1"/>
            <a:r>
              <a:rPr lang="en-US" altLang="ko-KR" dirty="0" smtClean="0"/>
              <a:t>Vulnerability management</a:t>
            </a:r>
          </a:p>
          <a:p>
            <a:pPr lvl="1"/>
            <a:r>
              <a:rPr lang="en-US" altLang="ko-KR" dirty="0" smtClean="0"/>
              <a:t>Malware prevention</a:t>
            </a:r>
          </a:p>
          <a:p>
            <a:pPr lvl="1"/>
            <a:r>
              <a:rPr lang="en-US" altLang="ko-KR" dirty="0" smtClean="0"/>
              <a:t>Monitoring</a:t>
            </a:r>
          </a:p>
          <a:p>
            <a:pPr lvl="1"/>
            <a:r>
              <a:rPr lang="en-US" altLang="ko-KR" dirty="0" smtClean="0"/>
              <a:t>Incident management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754280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Data Center Security </a:t>
            </a:r>
            <a:r>
              <a:rPr lang="en-US" altLang="ko-KR" sz="2800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Technology with Security at its core</a:t>
            </a:r>
          </a:p>
          <a:p>
            <a:pPr lvl="1"/>
            <a:r>
              <a:rPr lang="en-US" altLang="ko-KR" dirty="0" smtClean="0"/>
              <a:t>Custom server hardware and software</a:t>
            </a:r>
          </a:p>
          <a:p>
            <a:pPr lvl="1"/>
            <a:r>
              <a:rPr lang="en-US" altLang="ko-KR" dirty="0" smtClean="0"/>
              <a:t>Hardware tracking and disposal</a:t>
            </a:r>
          </a:p>
          <a:p>
            <a:pPr lvl="1"/>
            <a:r>
              <a:rPr lang="en-US" altLang="ko-KR" dirty="0" smtClean="0"/>
              <a:t>Encrypting data in transit, at rest and backup media</a:t>
            </a:r>
          </a:p>
          <a:p>
            <a:pPr lvl="1"/>
            <a:r>
              <a:rPr lang="en-US" altLang="ko-KR" dirty="0" smtClean="0"/>
              <a:t>Low latency and highly available solution</a:t>
            </a:r>
          </a:p>
          <a:p>
            <a:pPr lvl="1"/>
            <a:r>
              <a:rPr lang="en-US" altLang="ko-KR" dirty="0" smtClean="0"/>
              <a:t>Service availability</a:t>
            </a:r>
          </a:p>
          <a:p>
            <a:r>
              <a:rPr lang="en-US" altLang="ko-KR" dirty="0"/>
              <a:t>Data Usage </a:t>
            </a:r>
          </a:p>
          <a:p>
            <a:pPr lvl="1"/>
            <a:r>
              <a:rPr lang="en-US" altLang="ko-KR" dirty="0"/>
              <a:t>No advertising in Google Apps</a:t>
            </a:r>
          </a:p>
          <a:p>
            <a:r>
              <a:rPr lang="en-US" altLang="ko-KR" dirty="0"/>
              <a:t>Data Access and Restriction </a:t>
            </a:r>
          </a:p>
          <a:p>
            <a:pPr lvl="1"/>
            <a:r>
              <a:rPr lang="en-US" altLang="ko-KR" dirty="0"/>
              <a:t>Administrative access</a:t>
            </a:r>
          </a:p>
          <a:p>
            <a:pPr lvl="1"/>
            <a:r>
              <a:rPr lang="en-US" altLang="ko-KR" dirty="0"/>
              <a:t>For customer administrators</a:t>
            </a:r>
          </a:p>
          <a:p>
            <a:pPr lvl="1"/>
            <a:r>
              <a:rPr lang="en-US" altLang="ko-KR" dirty="0"/>
              <a:t>Law enforcement data requests</a:t>
            </a:r>
          </a:p>
          <a:p>
            <a:pPr lvl="1"/>
            <a:r>
              <a:rPr lang="en-US" altLang="ko-KR" dirty="0"/>
              <a:t>3</a:t>
            </a:r>
            <a:r>
              <a:rPr lang="en-US" altLang="ko-KR" baseline="30000" dirty="0"/>
              <a:t>rd</a:t>
            </a:r>
            <a:r>
              <a:rPr lang="en-US" altLang="ko-KR" dirty="0"/>
              <a:t>-party </a:t>
            </a:r>
            <a:r>
              <a:rPr lang="en-US" altLang="ko-KR" dirty="0" smtClean="0"/>
              <a:t>suppliers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337331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Data Center Security </a:t>
            </a:r>
            <a:r>
              <a:rPr lang="en-US" altLang="ko-KR" sz="2800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Empowering Users and Administrators to Improve Security and Compliance</a:t>
            </a:r>
          </a:p>
          <a:p>
            <a:pPr lvl="1"/>
            <a:r>
              <a:rPr lang="en-US" altLang="ko-KR" dirty="0" smtClean="0"/>
              <a:t>User authentication/authorization features – 2 Step Verification</a:t>
            </a:r>
          </a:p>
          <a:p>
            <a:pPr lvl="1"/>
            <a:r>
              <a:rPr lang="en-US" altLang="ko-KR" dirty="0" smtClean="0"/>
              <a:t>Single sign-on</a:t>
            </a:r>
          </a:p>
          <a:p>
            <a:pPr lvl="1"/>
            <a:r>
              <a:rPr lang="en-US" altLang="ko-KR" dirty="0" smtClean="0"/>
              <a:t>Information Rights Management</a:t>
            </a:r>
          </a:p>
          <a:p>
            <a:pPr lvl="1"/>
            <a:r>
              <a:rPr lang="en-US" altLang="ko-KR" dirty="0" smtClean="0"/>
              <a:t>Driver audit log</a:t>
            </a:r>
          </a:p>
          <a:p>
            <a:pPr lvl="1"/>
            <a:r>
              <a:rPr lang="en-US" altLang="ko-KR" dirty="0" smtClean="0"/>
              <a:t>Trusted domains for drive sharing </a:t>
            </a:r>
          </a:p>
          <a:p>
            <a:r>
              <a:rPr lang="en-US" altLang="ko-KR" dirty="0" smtClean="0"/>
              <a:t>Email Security </a:t>
            </a:r>
          </a:p>
          <a:p>
            <a:pPr lvl="1"/>
            <a:r>
              <a:rPr lang="en-US" altLang="ko-KR" dirty="0" smtClean="0"/>
              <a:t>TLS enforcement</a:t>
            </a:r>
          </a:p>
          <a:p>
            <a:pPr lvl="1"/>
            <a:r>
              <a:rPr lang="en-US" altLang="ko-KR" dirty="0" smtClean="0"/>
              <a:t>Phishing prevention</a:t>
            </a:r>
          </a:p>
          <a:p>
            <a:pPr lvl="1"/>
            <a:r>
              <a:rPr lang="en-US" altLang="ko-KR" dirty="0" smtClean="0"/>
              <a:t>DLP (Data Loss Prevention)</a:t>
            </a:r>
          </a:p>
          <a:p>
            <a:pPr lvl="1"/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360609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Data Center Security </a:t>
            </a:r>
            <a:r>
              <a:rPr lang="en-US" altLang="ko-KR" sz="2800" dirty="0" smtClean="0"/>
              <a:t>(4)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Independent 3</a:t>
            </a:r>
            <a:r>
              <a:rPr lang="en-US" altLang="ko-KR" baseline="30000" dirty="0"/>
              <a:t>rd</a:t>
            </a:r>
            <a:r>
              <a:rPr lang="en-US" altLang="ko-KR" dirty="0"/>
              <a:t>-party Certifications</a:t>
            </a:r>
          </a:p>
          <a:p>
            <a:pPr lvl="1"/>
            <a:r>
              <a:rPr lang="en-US" altLang="ko-KR" dirty="0"/>
              <a:t>ISO 27001</a:t>
            </a:r>
          </a:p>
          <a:p>
            <a:pPr lvl="1"/>
            <a:r>
              <a:rPr lang="en-US" altLang="ko-KR" dirty="0"/>
              <a:t>ISO 27017</a:t>
            </a:r>
          </a:p>
          <a:p>
            <a:pPr lvl="1"/>
            <a:r>
              <a:rPr lang="en-US" altLang="ko-KR" dirty="0"/>
              <a:t>ISO 27018</a:t>
            </a:r>
          </a:p>
          <a:p>
            <a:pPr lvl="1"/>
            <a:r>
              <a:rPr lang="en-US" altLang="ko-KR" dirty="0"/>
              <a:t>SOC 2/3</a:t>
            </a:r>
          </a:p>
          <a:p>
            <a:pPr lvl="1"/>
            <a:r>
              <a:rPr lang="en-US" altLang="ko-KR" dirty="0" err="1"/>
              <a:t>FedRAMP</a:t>
            </a:r>
            <a:endParaRPr lang="ko-KR" altLang="en-US" dirty="0"/>
          </a:p>
          <a:p>
            <a:r>
              <a:rPr lang="en-US" altLang="ko-KR" dirty="0" smtClean="0"/>
              <a:t>Regulatory Compliance</a:t>
            </a:r>
          </a:p>
          <a:p>
            <a:pPr lvl="1"/>
            <a:r>
              <a:rPr lang="en-US" altLang="ko-KR" dirty="0" smtClean="0"/>
              <a:t>EU Data Protection Directive</a:t>
            </a:r>
          </a:p>
          <a:p>
            <a:pPr lvl="1"/>
            <a:r>
              <a:rPr lang="en-US" altLang="ko-KR" dirty="0" smtClean="0"/>
              <a:t>U.S. Health Insurance Portability and Accountability Act</a:t>
            </a:r>
          </a:p>
          <a:p>
            <a:pPr lvl="1"/>
            <a:r>
              <a:rPr lang="en-US" altLang="ko-KR" dirty="0" smtClean="0"/>
              <a:t>U.S. Family Education Rights and Privacy Act</a:t>
            </a:r>
          </a:p>
          <a:p>
            <a:pPr lvl="1"/>
            <a:r>
              <a:rPr lang="en-US" altLang="ko-KR" dirty="0" smtClean="0"/>
              <a:t>Children’s Online Privacy Protection Act of 1998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733571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보안의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10639" y="2593269"/>
            <a:ext cx="8114804" cy="1279567"/>
            <a:chOff x="510639" y="3341422"/>
            <a:chExt cx="8114804" cy="1279567"/>
          </a:xfrm>
        </p:grpSpPr>
        <p:grpSp>
          <p:nvGrpSpPr>
            <p:cNvPr id="8" name="그룹 7"/>
            <p:cNvGrpSpPr/>
            <p:nvPr/>
          </p:nvGrpSpPr>
          <p:grpSpPr>
            <a:xfrm>
              <a:off x="510639" y="3341422"/>
              <a:ext cx="979713" cy="1279567"/>
              <a:chOff x="1229097" y="2149433"/>
              <a:chExt cx="979713" cy="1279567"/>
            </a:xfrm>
          </p:grpSpPr>
          <p:sp>
            <p:nvSpPr>
              <p:cNvPr id="13" name="양쪽 모서리가 둥근 사각형 12"/>
              <p:cNvSpPr/>
              <p:nvPr/>
            </p:nvSpPr>
            <p:spPr>
              <a:xfrm>
                <a:off x="1229097" y="2781795"/>
                <a:ext cx="979713" cy="647205"/>
              </a:xfrm>
              <a:prstGeom prst="round2Same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1430977" y="2149433"/>
                <a:ext cx="575953" cy="57595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7645730" y="3341422"/>
              <a:ext cx="979713" cy="1279567"/>
              <a:chOff x="1229097" y="2149433"/>
              <a:chExt cx="979713" cy="1279567"/>
            </a:xfrm>
          </p:grpSpPr>
          <p:sp>
            <p:nvSpPr>
              <p:cNvPr id="11" name="양쪽 모서리가 둥근 사각형 10"/>
              <p:cNvSpPr/>
              <p:nvPr/>
            </p:nvSpPr>
            <p:spPr>
              <a:xfrm>
                <a:off x="1229097" y="2781795"/>
                <a:ext cx="979713" cy="647205"/>
              </a:xfrm>
              <a:prstGeom prst="round2Same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1430977" y="2149433"/>
                <a:ext cx="575953" cy="57595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" name="직선 화살표 연결선 9"/>
            <p:cNvCxnSpPr>
              <a:stCxn id="13" idx="0"/>
              <a:endCxn id="11" idx="2"/>
            </p:cNvCxnSpPr>
            <p:nvPr/>
          </p:nvCxnSpPr>
          <p:spPr>
            <a:xfrm>
              <a:off x="1490352" y="4297387"/>
              <a:ext cx="6155378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3658176" y="1978752"/>
            <a:ext cx="1819729" cy="1601233"/>
            <a:chOff x="3658176" y="2174698"/>
            <a:chExt cx="1819729" cy="1601233"/>
          </a:xfrm>
        </p:grpSpPr>
        <p:grpSp>
          <p:nvGrpSpPr>
            <p:cNvPr id="17" name="그룹 16"/>
            <p:cNvGrpSpPr/>
            <p:nvPr/>
          </p:nvGrpSpPr>
          <p:grpSpPr>
            <a:xfrm>
              <a:off x="4124532" y="3067222"/>
              <a:ext cx="894935" cy="708709"/>
              <a:chOff x="2444608" y="2080806"/>
              <a:chExt cx="894935" cy="708709"/>
            </a:xfrm>
          </p:grpSpPr>
          <p:sp>
            <p:nvSpPr>
              <p:cNvPr id="15" name="Letter"/>
              <p:cNvSpPr>
                <a:spLocks noEditPoints="1" noChangeArrowheads="1"/>
              </p:cNvSpPr>
              <p:nvPr/>
            </p:nvSpPr>
            <p:spPr bwMode="auto">
              <a:xfrm>
                <a:off x="2444608" y="2210932"/>
                <a:ext cx="894935" cy="448456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j-lt"/>
                </a:endParaRPr>
              </a:p>
            </p:txBody>
          </p:sp>
          <p:pic>
            <p:nvPicPr>
              <p:cNvPr id="16" name="Picture 2" descr="Padlock, Lock, Locked, Admin, Protected, Secure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2636" y="2080806"/>
                <a:ext cx="658878" cy="7087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3658176" y="2174698"/>
              <a:ext cx="181972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rgbClr val="FF0000"/>
                  </a:solidFill>
                </a:rPr>
                <a:t>C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onfidentiality</a:t>
              </a:r>
            </a:p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기밀성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586523" y="3698123"/>
            <a:ext cx="1828449" cy="1655846"/>
            <a:chOff x="3586523" y="3894069"/>
            <a:chExt cx="1828449" cy="165584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67" t="26792" r="11130" b="25878"/>
            <a:stretch/>
          </p:blipFill>
          <p:spPr>
            <a:xfrm>
              <a:off x="4001834" y="3894069"/>
              <a:ext cx="1132411" cy="100174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586523" y="4688141"/>
              <a:ext cx="182844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rgbClr val="FF0000"/>
                  </a:solidFill>
                </a:rPr>
                <a:t>A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uthentication</a:t>
              </a:r>
            </a:p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사용자 인증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432781" y="3894817"/>
            <a:ext cx="1168910" cy="1121910"/>
            <a:chOff x="4193385" y="4439881"/>
            <a:chExt cx="1168910" cy="1121910"/>
          </a:xfrm>
        </p:grpSpPr>
        <p:grpSp>
          <p:nvGrpSpPr>
            <p:cNvPr id="23" name="그룹 22"/>
            <p:cNvGrpSpPr/>
            <p:nvPr/>
          </p:nvGrpSpPr>
          <p:grpSpPr>
            <a:xfrm>
              <a:off x="4453970" y="4439881"/>
              <a:ext cx="894935" cy="520271"/>
              <a:chOff x="4124532" y="3818975"/>
              <a:chExt cx="894935" cy="520271"/>
            </a:xfrm>
          </p:grpSpPr>
          <p:sp>
            <p:nvSpPr>
              <p:cNvPr id="21" name="Letter"/>
              <p:cNvSpPr>
                <a:spLocks noEditPoints="1" noChangeArrowheads="1"/>
              </p:cNvSpPr>
              <p:nvPr/>
            </p:nvSpPr>
            <p:spPr bwMode="auto">
              <a:xfrm>
                <a:off x="4124532" y="3864713"/>
                <a:ext cx="894935" cy="448456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>
                  <a:latin typeface="+mj-lt"/>
                </a:endParaRPr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CFEE8"/>
                  </a:clrFrom>
                  <a:clrTo>
                    <a:srgbClr val="FCFEE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2731" y="3818975"/>
                <a:ext cx="520271" cy="520271"/>
              </a:xfrm>
              <a:prstGeom prst="rect">
                <a:avLst/>
              </a:prstGeom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4193385" y="4700017"/>
              <a:ext cx="116891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rgbClr val="FF0000"/>
                  </a:solidFill>
                </a:rPr>
                <a:t>I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ntegrity</a:t>
              </a:r>
            </a:p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무결성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854332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143000" y="0"/>
            <a:ext cx="6858000" cy="6858000"/>
            <a:chOff x="1143000" y="0"/>
            <a:chExt cx="6858000" cy="6858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6858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475067" y="2069431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기술적 보안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94666" y="2069431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관리적 보안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98506" y="4508194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물리적 보안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99753" y="4323528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chemeClr val="bg1"/>
                  </a:solidFill>
                </a:rPr>
                <a:t>환경 보안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484450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24"/>
            <a:ext cx="9144000" cy="657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13984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Lab. </a:t>
            </a:r>
            <a:r>
              <a:rPr lang="en-US" altLang="ko-KR" dirty="0" err="1" smtClean="0"/>
              <a:t>openssl</a:t>
            </a:r>
            <a:r>
              <a:rPr lang="ko-KR" altLang="en-US" dirty="0" smtClean="0"/>
              <a:t>을 이용한 암호 사용</a:t>
            </a:r>
            <a:endParaRPr lang="ko-KR" altLang="en-US" dirty="0"/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2016. 12. 28.</a:t>
            </a:r>
          </a:p>
          <a:p>
            <a:endParaRPr lang="en-US" altLang="ko-KR" dirty="0"/>
          </a:p>
          <a:p>
            <a:r>
              <a:rPr lang="ko-KR" altLang="en-US" dirty="0" smtClean="0"/>
              <a:t>이 종 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641097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 is </a:t>
            </a:r>
            <a:r>
              <a:rPr lang="en-US" altLang="ko-KR" dirty="0" err="1"/>
              <a:t>O</a:t>
            </a:r>
            <a:r>
              <a:rPr lang="en-US" altLang="ko-KR" dirty="0" err="1" smtClean="0"/>
              <a:t>penssl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ea typeface="굴림" panose="020B0600000101010101" pitchFamily="50" charset="-127"/>
              </a:rPr>
              <a:t>The OpenSSL Project is a collaborative effort to develop a robust, commercial-grade, fully featured, and Open Source toolkit implementing the SSL_v2/v3 and TLS_v1 protocols as well as a full-strength general purpose cryptography library</a:t>
            </a:r>
            <a:r>
              <a:rPr lang="en-US" altLang="ko-KR" dirty="0" smtClean="0">
                <a:ea typeface="굴림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굴림" panose="020B0600000101010101" pitchFamily="50" charset="-127"/>
              </a:rPr>
              <a:t>The OpenSSL Project is managed by a worldwide community of volunteers that use the Internet to communicate, plan, and develop the toolkit and its related documentation</a:t>
            </a:r>
            <a:r>
              <a:rPr lang="en-US" altLang="ko-KR" dirty="0" smtClean="0">
                <a:ea typeface="굴림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굴림" panose="020B0600000101010101" pitchFamily="50" charset="-127"/>
              </a:rPr>
              <a:t>OpenSSL is based on the excellent </a:t>
            </a:r>
            <a:r>
              <a:rPr lang="en-US" altLang="ko-KR" dirty="0" err="1">
                <a:ea typeface="굴림" panose="020B0600000101010101" pitchFamily="50" charset="-127"/>
              </a:rPr>
              <a:t>SSLeay</a:t>
            </a:r>
            <a:r>
              <a:rPr lang="en-US" altLang="ko-KR" dirty="0">
                <a:ea typeface="굴림" panose="020B0600000101010101" pitchFamily="50" charset="-127"/>
              </a:rPr>
              <a:t> library developed by Eric A. Young and Tim J. Hudson</a:t>
            </a:r>
            <a:r>
              <a:rPr lang="en-US" altLang="ko-KR" dirty="0" smtClean="0">
                <a:ea typeface="굴림" panose="020B0600000101010101" pitchFamily="50" charset="-127"/>
              </a:rPr>
              <a:t>.</a:t>
            </a:r>
            <a:endParaRPr lang="en-US" altLang="ko-KR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652133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err="1" smtClean="0"/>
              <a:t>openssl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명령어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t="6943" r="2372" b="21574"/>
          <a:stretch/>
        </p:blipFill>
        <p:spPr>
          <a:xfrm>
            <a:off x="1114425" y="977900"/>
            <a:ext cx="6915151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5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관용암호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AES 128</a:t>
            </a:r>
            <a:r>
              <a:rPr lang="ko-KR" altLang="en-US" dirty="0" smtClean="0"/>
              <a:t>비트로 암호화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암호키</a:t>
            </a:r>
            <a:r>
              <a:rPr lang="ko-KR" altLang="en-US" dirty="0" smtClean="0"/>
              <a:t> </a:t>
            </a:r>
            <a:r>
              <a:rPr lang="en-US" altLang="ko-KR" dirty="0" smtClean="0"/>
              <a:t>= 1111)</a:t>
            </a:r>
          </a:p>
          <a:p>
            <a:endParaRPr lang="en-US" altLang="ko-KR" dirty="0"/>
          </a:p>
          <a:p>
            <a:r>
              <a:rPr lang="ko-KR" altLang="en-US" dirty="0" err="1" smtClean="0"/>
              <a:t>복호화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4000" y="1346200"/>
            <a:ext cx="8642350" cy="38494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–e –aes128 –in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text.plain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–out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text.encrypt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–k 1111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0825" y="2128915"/>
            <a:ext cx="8642350" cy="38494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–aes128 –in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text.encrypt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–out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text.decrypt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–k 1111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" t="6861" r="1702" b="48349"/>
          <a:stretch/>
        </p:blipFill>
        <p:spPr>
          <a:xfrm>
            <a:off x="860839" y="2642205"/>
            <a:ext cx="7422323" cy="374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0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공개키쌍</a:t>
            </a:r>
            <a:r>
              <a:rPr lang="ko-KR" altLang="en-US" dirty="0" smtClean="0"/>
              <a:t> 생성 </a:t>
            </a:r>
            <a:r>
              <a:rPr lang="en-US" altLang="ko-KR" sz="2800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RSA 2048</a:t>
            </a:r>
            <a:r>
              <a:rPr lang="ko-KR" altLang="en-US" dirty="0" smtClean="0"/>
              <a:t>비트 개인키 생성 </a:t>
            </a:r>
            <a:r>
              <a:rPr lang="en-US" altLang="ko-KR" dirty="0" smtClean="0">
                <a:sym typeface="Wingdings" panose="05000000000000000000" pitchFamily="2" charset="2"/>
              </a:rPr>
              <a:t>&amp; AES256</a:t>
            </a:r>
            <a:r>
              <a:rPr lang="ko-KR" altLang="en-US" dirty="0" smtClean="0">
                <a:sym typeface="Wingdings" panose="05000000000000000000" pitchFamily="2" charset="2"/>
              </a:rPr>
              <a:t>으로 암호화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0825" y="1239668"/>
            <a:ext cx="8732234" cy="38494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genrsa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–aes256 –out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private.key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2048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7638" r="28133" b="26343"/>
          <a:stretch/>
        </p:blipFill>
        <p:spPr>
          <a:xfrm>
            <a:off x="266330" y="1731145"/>
            <a:ext cx="4305670" cy="45276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81143" r="28133" b="2654"/>
          <a:stretch/>
        </p:blipFill>
        <p:spPr>
          <a:xfrm>
            <a:off x="4616942" y="1731145"/>
            <a:ext cx="4305670" cy="111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1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공개키쌍</a:t>
            </a:r>
            <a:r>
              <a:rPr lang="ko-KR" altLang="en-US" dirty="0"/>
              <a:t> 생성 </a:t>
            </a:r>
            <a:r>
              <a:rPr lang="en-US" altLang="ko-KR" sz="2800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공개키 생성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0" y="6540074"/>
            <a:ext cx="2214101" cy="260350"/>
          </a:xfrm>
        </p:spPr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0825" y="1239668"/>
            <a:ext cx="8732234" cy="38494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rsa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–in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private.key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outform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PEM –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pubout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–out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publc.pem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" b="10805"/>
          <a:stretch/>
        </p:blipFill>
        <p:spPr>
          <a:xfrm>
            <a:off x="250825" y="1725202"/>
            <a:ext cx="8877670" cy="466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4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인증서 요청 생성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Certificate Request Statement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0825" y="1239668"/>
            <a:ext cx="8732234" cy="38494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–new –key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private.key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–out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csr.csr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" t="7508" r="12359" b="21987"/>
          <a:stretch/>
        </p:blipFill>
        <p:spPr>
          <a:xfrm>
            <a:off x="1953087" y="1689877"/>
            <a:ext cx="5237827" cy="483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6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인증서 요청 보기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60942" y="834533"/>
            <a:ext cx="8822117" cy="5430581"/>
          </a:xfrm>
        </p:spPr>
        <p:txBody>
          <a:bodyPr/>
          <a:lstStyle/>
          <a:p>
            <a:r>
              <a:rPr lang="ko-KR" altLang="en-US" dirty="0" smtClean="0"/>
              <a:t>인증서 요청 확인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50825" y="1239668"/>
            <a:ext cx="8732234" cy="38494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–text –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noout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–verify –in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csr.csr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" t="7639" r="11330" b="36437"/>
          <a:stretch/>
        </p:blipFill>
        <p:spPr>
          <a:xfrm>
            <a:off x="1665816" y="1847212"/>
            <a:ext cx="5812367" cy="449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6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시대의 변화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Picture 2" descr="http://cfs5.tistory.com/upload_control/download.blog?fhandle=YmxvZzU2OTcxQGZzNS50aXN0b3J5LmNvbTovYXR0YWNoLzAvMTcwMDAwMDAwMDM2LmpwZw%3D%3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" t="2012" r="1615" b="23161"/>
          <a:stretch/>
        </p:blipFill>
        <p:spPr bwMode="auto">
          <a:xfrm>
            <a:off x="874170" y="1023026"/>
            <a:ext cx="7395661" cy="481194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69133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인증서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인증서 생성</a:t>
            </a:r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ko-KR" altLang="en-US" dirty="0" smtClean="0"/>
              <a:t>개인키로 암호화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0825" y="1239668"/>
            <a:ext cx="8732234" cy="38494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–key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private.key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–x509 –out test.crt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" t="8285" b="23580"/>
          <a:stretch/>
        </p:blipFill>
        <p:spPr>
          <a:xfrm>
            <a:off x="1872882" y="1843519"/>
            <a:ext cx="5398236" cy="46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1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인증서 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인증서 보기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0825" y="1239668"/>
            <a:ext cx="8732234" cy="38494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x509 –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noout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–text –in test.crt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 t="15923" b="16720"/>
          <a:stretch/>
        </p:blipFill>
        <p:spPr>
          <a:xfrm>
            <a:off x="1434010" y="1870151"/>
            <a:ext cx="6275981" cy="46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4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96878" y="1720840"/>
            <a:ext cx="535024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/>
                </a:solidFill>
              </a:rPr>
              <a:t>- True End -</a:t>
            </a:r>
          </a:p>
          <a:p>
            <a:pPr algn="ctr"/>
            <a:endParaRPr lang="en-US" altLang="ko-KR" sz="7200" dirty="0">
              <a:solidFill>
                <a:schemeClr val="bg1"/>
              </a:solidFill>
            </a:endParaRPr>
          </a:p>
          <a:p>
            <a:pPr algn="ctr"/>
            <a:r>
              <a:rPr lang="en-US" altLang="ko-KR" sz="7200" dirty="0" smtClean="0">
                <a:solidFill>
                  <a:schemeClr val="bg1"/>
                </a:solidFill>
              </a:rPr>
              <a:t>Good Job!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80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080"/>
            <a:ext cx="9144000" cy="64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4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보안 위협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Rix고딕 M" panose="02020603020101020101" pitchFamily="18" charset="-127"/>
                <a:ea typeface="Rix고딕 M" panose="02020603020101020101" pitchFamily="18" charset="-127"/>
              </a:rPr>
              <a:t>Loss of confidentiality</a:t>
            </a:r>
          </a:p>
          <a:p>
            <a:pPr lvl="1"/>
            <a:endParaRPr lang="en-US" altLang="ko-KR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r>
              <a:rPr lang="en-US" altLang="ko-KR" dirty="0">
                <a:latin typeface="Rix고딕 M" panose="02020603020101020101" pitchFamily="18" charset="-127"/>
                <a:ea typeface="Rix고딕 M" panose="02020603020101020101" pitchFamily="18" charset="-127"/>
              </a:rPr>
              <a:t>Loss of integrity</a:t>
            </a:r>
          </a:p>
          <a:p>
            <a:pPr lvl="1"/>
            <a:endParaRPr lang="en-US" altLang="ko-KR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r>
              <a:rPr lang="en-US" altLang="ko-KR" dirty="0">
                <a:latin typeface="Rix고딕 M" panose="02020603020101020101" pitchFamily="18" charset="-127"/>
                <a:ea typeface="Rix고딕 M" panose="02020603020101020101" pitchFamily="18" charset="-127"/>
              </a:rPr>
              <a:t>Lack of data origin authentication</a:t>
            </a:r>
          </a:p>
          <a:p>
            <a:endParaRPr lang="en-US" altLang="ko-KR" dirty="0" smtClean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r>
              <a:rPr lang="en-US" altLang="ko-KR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Lack </a:t>
            </a:r>
            <a:r>
              <a:rPr lang="en-US" altLang="ko-KR" dirty="0">
                <a:latin typeface="Rix고딕 M" panose="02020603020101020101" pitchFamily="18" charset="-127"/>
                <a:ea typeface="Rix고딕 M" panose="02020603020101020101" pitchFamily="18" charset="-127"/>
              </a:rPr>
              <a:t>of </a:t>
            </a:r>
            <a:r>
              <a:rPr lang="en-US" altLang="ko-KR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Non-repudiation</a:t>
            </a:r>
          </a:p>
          <a:p>
            <a:endParaRPr lang="en-US" altLang="ko-KR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  <a:p>
            <a:r>
              <a:rPr lang="en-US" altLang="ko-KR" dirty="0">
                <a:latin typeface="Rix고딕 M" panose="02020603020101020101" pitchFamily="18" charset="-127"/>
                <a:ea typeface="Rix고딕 M" panose="02020603020101020101" pitchFamily="18" charset="-127"/>
              </a:rPr>
              <a:t>Lack of notification of receipt</a:t>
            </a:r>
            <a:endParaRPr lang="ko-KR" altLang="en-US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D36E-6A63-4458-9E60-5950A456C09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2016 GSDC </a:t>
            </a:r>
            <a:r>
              <a:rPr lang="ko-KR" altLang="en-US" smtClean="0"/>
              <a:t>데이터 컴퓨팅 스쿨</a:t>
            </a:r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28 DEC 2016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597443"/>
      </p:ext>
    </p:extLst>
  </p:cSld>
  <p:clrMapOvr>
    <a:masterClrMapping/>
  </p:clrMapOvr>
  <p:transition spd="med">
    <p:pull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ix모던고딕">
      <a:majorFont>
        <a:latin typeface="Rix모던고딕 B"/>
        <a:ea typeface="Rix모던고딕 B"/>
        <a:cs typeface=""/>
      </a:majorFont>
      <a:minorFont>
        <a:latin typeface="Rix모던고딕 B"/>
        <a:ea typeface="Rix모던고딕 B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1108</TotalTime>
  <Words>3118</Words>
  <Application>Microsoft Office PowerPoint</Application>
  <PresentationFormat>화면 슬라이드 쇼(4:3)</PresentationFormat>
  <Paragraphs>1022</Paragraphs>
  <Slides>83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99" baseType="lpstr">
      <vt:lpstr>Rix모던고딕 B</vt:lpstr>
      <vt:lpstr>Rix고딕 M</vt:lpstr>
      <vt:lpstr>Times New Roman</vt:lpstr>
      <vt:lpstr>돋움</vt:lpstr>
      <vt:lpstr>Wingdings</vt:lpstr>
      <vt:lpstr>Courier New</vt:lpstr>
      <vt:lpstr>굴림</vt:lpstr>
      <vt:lpstr>MS Gothic</vt:lpstr>
      <vt:lpstr>Symbol</vt:lpstr>
      <vt:lpstr>맑은 고딕</vt:lpstr>
      <vt:lpstr>Comic Sans MS</vt:lpstr>
      <vt:lpstr>Arial</vt:lpstr>
      <vt:lpstr>돋움체</vt:lpstr>
      <vt:lpstr>Impact</vt:lpstr>
      <vt:lpstr>Office 테마</vt:lpstr>
      <vt:lpstr>클립</vt:lpstr>
      <vt:lpstr>보안 기술 </vt:lpstr>
      <vt:lpstr>PowerPoint 프레젠테이션</vt:lpstr>
      <vt:lpstr>모가</vt:lpstr>
      <vt:lpstr>1. 개요</vt:lpstr>
      <vt:lpstr>PowerPoint 프레젠테이션</vt:lpstr>
      <vt:lpstr>보안의 목표</vt:lpstr>
      <vt:lpstr>보안의 목표</vt:lpstr>
      <vt:lpstr>시대의 변화</vt:lpstr>
      <vt:lpstr>보안 위협</vt:lpstr>
      <vt:lpstr>보안의 목표</vt:lpstr>
      <vt:lpstr>2. 기초 암호</vt:lpstr>
      <vt:lpstr>관용 암호 알고리즘</vt:lpstr>
      <vt:lpstr>관용 암호의 운용 (1)</vt:lpstr>
      <vt:lpstr>관용 암호의 운용 (2)</vt:lpstr>
      <vt:lpstr>블록암호 예제 (1)</vt:lpstr>
      <vt:lpstr>블록암호 예제 (2)</vt:lpstr>
      <vt:lpstr>블록암호 예제 (3)</vt:lpstr>
      <vt:lpstr>블록암호 공격</vt:lpstr>
      <vt:lpstr>Enigma</vt:lpstr>
      <vt:lpstr>PowerPoint 프레젠테이션</vt:lpstr>
      <vt:lpstr>PowerPoint 프레젠테이션</vt:lpstr>
      <vt:lpstr>DES: Data Encryption Standard</vt:lpstr>
      <vt:lpstr>PowerPoint 프레젠테이션</vt:lpstr>
      <vt:lpstr>Episode (1)</vt:lpstr>
      <vt:lpstr>Episode (2)</vt:lpstr>
      <vt:lpstr>AES: Advanced Encryption Standard</vt:lpstr>
      <vt:lpstr>PowerPoint 프레젠테이션</vt:lpstr>
      <vt:lpstr>PowerPoint 프레젠테이션</vt:lpstr>
      <vt:lpstr>관용 암호 알고리즘의 문제점</vt:lpstr>
      <vt:lpstr>공개키 암호 알고리즘</vt:lpstr>
      <vt:lpstr>Diffie-Hellman (1)</vt:lpstr>
      <vt:lpstr>Diffie-Hellman (2)</vt:lpstr>
      <vt:lpstr>RSA</vt:lpstr>
      <vt:lpstr>기밀성</vt:lpstr>
      <vt:lpstr>전자서명(Digital Signature) (1)</vt:lpstr>
      <vt:lpstr>전자서명(Digital Signature) (2)</vt:lpstr>
      <vt:lpstr>전자서명(Digital Signature) (3)</vt:lpstr>
      <vt:lpstr>전자서명(Digital Signature) (4)</vt:lpstr>
      <vt:lpstr>전자서명(Digital Signature) (5)</vt:lpstr>
      <vt:lpstr>전자서명(Digital Signature) (6)</vt:lpstr>
      <vt:lpstr>전자서명(Digital Signature) (7)</vt:lpstr>
      <vt:lpstr>기밀성과 전자서명</vt:lpstr>
      <vt:lpstr>공개키 암호방식의 문제점</vt:lpstr>
      <vt:lpstr>X.509 인증서 (1)</vt:lpstr>
      <vt:lpstr>X.509 인증서 (2)</vt:lpstr>
      <vt:lpstr>X.509 인증서</vt:lpstr>
      <vt:lpstr>인증기관(CA)의 업무</vt:lpstr>
      <vt:lpstr>인증서 발행 절차</vt:lpstr>
      <vt:lpstr>공개키기반구조</vt:lpstr>
      <vt:lpstr>우리나라 공인인증체계</vt:lpstr>
      <vt:lpstr>인증서를 이용한 사용자 인증</vt:lpstr>
      <vt:lpstr>또다른 방법</vt:lpstr>
      <vt:lpstr>그럼 OTP는?</vt:lpstr>
      <vt:lpstr>3. 보안통신: TLS</vt:lpstr>
      <vt:lpstr>Goals of TLS</vt:lpstr>
      <vt:lpstr>TLS를 사용하면… </vt:lpstr>
      <vt:lpstr>TLS 구조 (1)</vt:lpstr>
      <vt:lpstr>TLS 구조 (2)</vt:lpstr>
      <vt:lpstr>TLS 구조 (3)</vt:lpstr>
      <vt:lpstr>Apache TLS configuration</vt:lpstr>
      <vt:lpstr>인터넷에서 로그인할 때 (1)</vt:lpstr>
      <vt:lpstr>인터넷에서 로그인할 때 (2)</vt:lpstr>
      <vt:lpstr>SSH </vt:lpstr>
      <vt:lpstr>공인인증서는?</vt:lpstr>
      <vt:lpstr>4. 결론</vt:lpstr>
      <vt:lpstr>Google Data Center Security (1)</vt:lpstr>
      <vt:lpstr>Google Data Center Security (2)</vt:lpstr>
      <vt:lpstr>Google Data Center Security (3)</vt:lpstr>
      <vt:lpstr>Google Data Center Security (4)</vt:lpstr>
      <vt:lpstr>PowerPoint 프레젠테이션</vt:lpstr>
      <vt:lpstr>PowerPoint 프레젠테이션</vt:lpstr>
      <vt:lpstr>Lab. openssl을 이용한 암호 사용</vt:lpstr>
      <vt:lpstr>What is Openssl</vt:lpstr>
      <vt:lpstr>openssl 명령어</vt:lpstr>
      <vt:lpstr>관용암호 사용</vt:lpstr>
      <vt:lpstr>공개키쌍 생성 (1)</vt:lpstr>
      <vt:lpstr>공개키쌍 생성 (2)</vt:lpstr>
      <vt:lpstr>인증서 요청 생성</vt:lpstr>
      <vt:lpstr>인증서 요청 보기</vt:lpstr>
      <vt:lpstr>인증서 생성</vt:lpstr>
      <vt:lpstr>인증서 보기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JonghuLee</dc:creator>
  <cp:lastModifiedBy>JonghuLee</cp:lastModifiedBy>
  <cp:revision>268</cp:revision>
  <dcterms:created xsi:type="dcterms:W3CDTF">2016-12-06T05:02:03Z</dcterms:created>
  <dcterms:modified xsi:type="dcterms:W3CDTF">2016-12-16T03:57:45Z</dcterms:modified>
</cp:coreProperties>
</file>